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81" r:id="rId5"/>
    <p:sldId id="259" r:id="rId6"/>
    <p:sldId id="282" r:id="rId7"/>
    <p:sldId id="260" r:id="rId8"/>
    <p:sldId id="283" r:id="rId9"/>
    <p:sldId id="261" r:id="rId10"/>
    <p:sldId id="262" r:id="rId11"/>
    <p:sldId id="263" r:id="rId12"/>
    <p:sldId id="284" r:id="rId13"/>
    <p:sldId id="264" r:id="rId14"/>
    <p:sldId id="285"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8F7E746-1B67-4082-BE55-45AE4AF2313B}">
          <p14:sldIdLst>
            <p14:sldId id="256"/>
            <p14:sldId id="257"/>
            <p14:sldId id="258"/>
            <p14:sldId id="281"/>
            <p14:sldId id="259"/>
            <p14:sldId id="282"/>
            <p14:sldId id="260"/>
            <p14:sldId id="283"/>
            <p14:sldId id="261"/>
            <p14:sldId id="262"/>
            <p14:sldId id="263"/>
            <p14:sldId id="284"/>
            <p14:sldId id="264"/>
            <p14:sldId id="285"/>
            <p14:sldId id="265"/>
            <p14:sldId id="266"/>
            <p14:sldId id="267"/>
            <p14:sldId id="268"/>
            <p14:sldId id="269"/>
            <p14:sldId id="270"/>
            <p14:sldId id="271"/>
            <p14:sldId id="272"/>
            <p14:sldId id="273"/>
            <p14:sldId id="274"/>
          </p14:sldIdLst>
        </p14:section>
        <p14:section name="Untitled Section" id="{6239795F-23F4-444C-8E23-E7A098531C78}">
          <p14:sldIdLst>
            <p14:sldId id="275"/>
            <p14:sldId id="276"/>
            <p14:sldId id="277"/>
            <p14:sldId id="278"/>
            <p14:sldId id="279"/>
            <p14:sldId id="28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46D270BE-62A2-4855-A221-10492D0035F3}" type="datetimeFigureOut">
              <a:rPr lang="en-US" smtClean="0"/>
              <a:t>2/4/2014</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1ACAE7BB-610C-42F9-B06A-BEE0B0C10159}" type="slidenum">
              <a:rPr lang="en-US" smtClean="0"/>
              <a:t>‹#›</a:t>
            </a:fld>
            <a:endParaRPr lang="en-US"/>
          </a:p>
        </p:txBody>
      </p:sp>
    </p:spTree>
    <p:extLst>
      <p:ext uri="{BB962C8B-B14F-4D97-AF65-F5344CB8AC3E}">
        <p14:creationId xmlns:p14="http://schemas.microsoft.com/office/powerpoint/2010/main" val="30281292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D270BE-62A2-4855-A221-10492D0035F3}" type="datetimeFigureOut">
              <a:rPr lang="en-US" smtClean="0"/>
              <a:t>2/4/2014</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ACAE7BB-610C-42F9-B06A-BEE0B0C10159}" type="slidenum">
              <a:rPr lang="en-US" smtClean="0"/>
              <a:t>‹#›</a:t>
            </a:fld>
            <a:endParaRPr lang="en-US"/>
          </a:p>
        </p:txBody>
      </p:sp>
    </p:spTree>
    <p:extLst>
      <p:ext uri="{BB962C8B-B14F-4D97-AF65-F5344CB8AC3E}">
        <p14:creationId xmlns:p14="http://schemas.microsoft.com/office/powerpoint/2010/main" val="2583033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6D270BE-62A2-4855-A221-10492D0035F3}" type="datetimeFigureOut">
              <a:rPr lang="en-US" smtClean="0"/>
              <a:t>2/4/2014</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ACAE7BB-610C-42F9-B06A-BEE0B0C10159}" type="slidenum">
              <a:rPr lang="en-US" smtClean="0"/>
              <a:t>‹#›</a:t>
            </a:fld>
            <a:endParaRPr lang="en-US"/>
          </a:p>
        </p:txBody>
      </p:sp>
    </p:spTree>
    <p:extLst>
      <p:ext uri="{BB962C8B-B14F-4D97-AF65-F5344CB8AC3E}">
        <p14:creationId xmlns:p14="http://schemas.microsoft.com/office/powerpoint/2010/main" val="18940857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6D270BE-62A2-4855-A221-10492D0035F3}" type="datetimeFigureOut">
              <a:rPr lang="en-US" smtClean="0"/>
              <a:t>2/4/2014</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ACAE7BB-610C-42F9-B06A-BEE0B0C10159}" type="slidenum">
              <a:rPr lang="en-US" smtClean="0"/>
              <a:t>‹#›</a:t>
            </a:fld>
            <a:endParaRPr lang="en-US"/>
          </a:p>
        </p:txBody>
      </p:sp>
    </p:spTree>
    <p:extLst>
      <p:ext uri="{BB962C8B-B14F-4D97-AF65-F5344CB8AC3E}">
        <p14:creationId xmlns:p14="http://schemas.microsoft.com/office/powerpoint/2010/main" val="5181292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6D270BE-62A2-4855-A221-10492D0035F3}" type="datetimeFigureOut">
              <a:rPr lang="en-US" smtClean="0"/>
              <a:t>2/4/2014</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ACAE7BB-610C-42F9-B06A-BEE0B0C10159}" type="slidenum">
              <a:rPr lang="en-US" smtClean="0"/>
              <a:t>‹#›</a:t>
            </a:fld>
            <a:endParaRPr lang="en-US"/>
          </a:p>
        </p:txBody>
      </p:sp>
    </p:spTree>
    <p:extLst>
      <p:ext uri="{BB962C8B-B14F-4D97-AF65-F5344CB8AC3E}">
        <p14:creationId xmlns:p14="http://schemas.microsoft.com/office/powerpoint/2010/main" val="14566714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6D270BE-62A2-4855-A221-10492D0035F3}" type="datetimeFigureOut">
              <a:rPr lang="en-US" smtClean="0"/>
              <a:t>2/4/2014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CAE7BB-610C-42F9-B06A-BEE0B0C10159}" type="slidenum">
              <a:rPr lang="en-US" smtClean="0"/>
              <a:t>‹#›</a:t>
            </a:fld>
            <a:endParaRPr lang="en-US"/>
          </a:p>
        </p:txBody>
      </p:sp>
    </p:spTree>
    <p:extLst>
      <p:ext uri="{BB962C8B-B14F-4D97-AF65-F5344CB8AC3E}">
        <p14:creationId xmlns:p14="http://schemas.microsoft.com/office/powerpoint/2010/main" val="11767629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6D270BE-62A2-4855-A221-10492D0035F3}" type="datetimeFigureOut">
              <a:rPr lang="en-US" smtClean="0"/>
              <a:t>2/4/2014</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1ACAE7BB-610C-42F9-B06A-BEE0B0C10159}" type="slidenum">
              <a:rPr lang="en-US" smtClean="0"/>
              <a:t>‹#›</a:t>
            </a:fld>
            <a:endParaRPr lang="en-US"/>
          </a:p>
        </p:txBody>
      </p:sp>
    </p:spTree>
    <p:extLst>
      <p:ext uri="{BB962C8B-B14F-4D97-AF65-F5344CB8AC3E}">
        <p14:creationId xmlns:p14="http://schemas.microsoft.com/office/powerpoint/2010/main" val="2506367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46D270BE-62A2-4855-A221-10492D0035F3}" type="datetimeFigureOut">
              <a:rPr lang="en-US" smtClean="0"/>
              <a:t>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CAE7BB-610C-42F9-B06A-BEE0B0C10159}" type="slidenum">
              <a:rPr lang="en-US" smtClean="0"/>
              <a:t>‹#›</a:t>
            </a:fld>
            <a:endParaRPr lang="en-US"/>
          </a:p>
        </p:txBody>
      </p:sp>
    </p:spTree>
    <p:extLst>
      <p:ext uri="{BB962C8B-B14F-4D97-AF65-F5344CB8AC3E}">
        <p14:creationId xmlns:p14="http://schemas.microsoft.com/office/powerpoint/2010/main" val="37803391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46D270BE-62A2-4855-A221-10492D0035F3}" type="datetimeFigureOut">
              <a:rPr lang="en-US" smtClean="0"/>
              <a:t>2/4/2014</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ACAE7BB-610C-42F9-B06A-BEE0B0C10159}" type="slidenum">
              <a:rPr lang="en-US" smtClean="0"/>
              <a:t>‹#›</a:t>
            </a:fld>
            <a:endParaRPr lang="en-US"/>
          </a:p>
        </p:txBody>
      </p:sp>
    </p:spTree>
    <p:extLst>
      <p:ext uri="{BB962C8B-B14F-4D97-AF65-F5344CB8AC3E}">
        <p14:creationId xmlns:p14="http://schemas.microsoft.com/office/powerpoint/2010/main" val="3770316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6D270BE-62A2-4855-A221-10492D0035F3}" type="datetimeFigureOut">
              <a:rPr lang="en-US" smtClean="0"/>
              <a:t>2/4/2014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CAE7BB-610C-42F9-B06A-BEE0B0C10159}" type="slidenum">
              <a:rPr lang="en-US" smtClean="0"/>
              <a:t>‹#›</a:t>
            </a:fld>
            <a:endParaRPr lang="en-US"/>
          </a:p>
        </p:txBody>
      </p:sp>
    </p:spTree>
    <p:extLst>
      <p:ext uri="{BB962C8B-B14F-4D97-AF65-F5344CB8AC3E}">
        <p14:creationId xmlns:p14="http://schemas.microsoft.com/office/powerpoint/2010/main" val="5654511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6D270BE-62A2-4855-A221-10492D0035F3}" type="datetimeFigureOut">
              <a:rPr lang="en-US" smtClean="0"/>
              <a:t>2/4/2014</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1ACAE7BB-610C-42F9-B06A-BEE0B0C10159}" type="slidenum">
              <a:rPr lang="en-US" smtClean="0"/>
              <a:t>‹#›</a:t>
            </a:fld>
            <a:endParaRPr lang="en-US"/>
          </a:p>
        </p:txBody>
      </p:sp>
    </p:spTree>
    <p:extLst>
      <p:ext uri="{BB962C8B-B14F-4D97-AF65-F5344CB8AC3E}">
        <p14:creationId xmlns:p14="http://schemas.microsoft.com/office/powerpoint/2010/main" val="24347495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6D270BE-62A2-4855-A221-10492D0035F3}" type="datetimeFigureOut">
              <a:rPr lang="en-US" smtClean="0"/>
              <a:t>2/4/2014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CAE7BB-610C-42F9-B06A-BEE0B0C10159}" type="slidenum">
              <a:rPr lang="en-US" smtClean="0"/>
              <a:t>‹#›</a:t>
            </a:fld>
            <a:endParaRPr lang="en-US"/>
          </a:p>
        </p:txBody>
      </p:sp>
    </p:spTree>
    <p:extLst>
      <p:ext uri="{BB962C8B-B14F-4D97-AF65-F5344CB8AC3E}">
        <p14:creationId xmlns:p14="http://schemas.microsoft.com/office/powerpoint/2010/main" val="3814535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6D270BE-62A2-4855-A221-10492D0035F3}" type="datetimeFigureOut">
              <a:rPr lang="en-US" smtClean="0"/>
              <a:t>2/4/2014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CAE7BB-610C-42F9-B06A-BEE0B0C10159}" type="slidenum">
              <a:rPr lang="en-US" smtClean="0"/>
              <a:t>‹#›</a:t>
            </a:fld>
            <a:endParaRPr lang="en-US"/>
          </a:p>
        </p:txBody>
      </p:sp>
    </p:spTree>
    <p:extLst>
      <p:ext uri="{BB962C8B-B14F-4D97-AF65-F5344CB8AC3E}">
        <p14:creationId xmlns:p14="http://schemas.microsoft.com/office/powerpoint/2010/main" val="3457791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6D270BE-62A2-4855-A221-10492D0035F3}" type="datetimeFigureOut">
              <a:rPr lang="en-US" smtClean="0"/>
              <a:t>2/4/2014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CAE7BB-610C-42F9-B06A-BEE0B0C10159}" type="slidenum">
              <a:rPr lang="en-US" smtClean="0"/>
              <a:t>‹#›</a:t>
            </a:fld>
            <a:endParaRPr lang="en-US"/>
          </a:p>
        </p:txBody>
      </p:sp>
    </p:spTree>
    <p:extLst>
      <p:ext uri="{BB962C8B-B14F-4D97-AF65-F5344CB8AC3E}">
        <p14:creationId xmlns:p14="http://schemas.microsoft.com/office/powerpoint/2010/main" val="1379629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D270BE-62A2-4855-A221-10492D0035F3}" type="datetimeFigureOut">
              <a:rPr lang="en-US" smtClean="0"/>
              <a:t>2/4/2014</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1ACAE7BB-610C-42F9-B06A-BEE0B0C10159}" type="slidenum">
              <a:rPr lang="en-US" smtClean="0"/>
              <a:t>‹#›</a:t>
            </a:fld>
            <a:endParaRPr lang="en-US"/>
          </a:p>
        </p:txBody>
      </p:sp>
    </p:spTree>
    <p:extLst>
      <p:ext uri="{BB962C8B-B14F-4D97-AF65-F5344CB8AC3E}">
        <p14:creationId xmlns:p14="http://schemas.microsoft.com/office/powerpoint/2010/main" val="12039923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D270BE-62A2-4855-A221-10492D0035F3}" type="datetimeFigureOut">
              <a:rPr lang="en-US" smtClean="0"/>
              <a:t>2/4/2014</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ACAE7BB-610C-42F9-B06A-BEE0B0C10159}" type="slidenum">
              <a:rPr lang="en-US" smtClean="0"/>
              <a:t>‹#›</a:t>
            </a:fld>
            <a:endParaRPr lang="en-US"/>
          </a:p>
        </p:txBody>
      </p:sp>
    </p:spTree>
    <p:extLst>
      <p:ext uri="{BB962C8B-B14F-4D97-AF65-F5344CB8AC3E}">
        <p14:creationId xmlns:p14="http://schemas.microsoft.com/office/powerpoint/2010/main" val="20229447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smtClean="0"/>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D270BE-62A2-4855-A221-10492D0035F3}" type="datetimeFigureOut">
              <a:rPr lang="en-US" smtClean="0"/>
              <a:t>2/4/2014</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1ACAE7BB-610C-42F9-B06A-BEE0B0C10159}" type="slidenum">
              <a:rPr lang="en-US" smtClean="0"/>
              <a:t>‹#›</a:t>
            </a:fld>
            <a:endParaRPr lang="en-US"/>
          </a:p>
        </p:txBody>
      </p:sp>
    </p:spTree>
    <p:extLst>
      <p:ext uri="{BB962C8B-B14F-4D97-AF65-F5344CB8AC3E}">
        <p14:creationId xmlns:p14="http://schemas.microsoft.com/office/powerpoint/2010/main" val="1896133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46D270BE-62A2-4855-A221-10492D0035F3}" type="datetimeFigureOut">
              <a:rPr lang="en-US" smtClean="0"/>
              <a:t>2/4/2014</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1ACAE7BB-610C-42F9-B06A-BEE0B0C10159}" type="slidenum">
              <a:rPr lang="en-US" smtClean="0"/>
              <a:t>‹#›</a:t>
            </a:fld>
            <a:endParaRPr lang="en-US"/>
          </a:p>
        </p:txBody>
      </p:sp>
    </p:spTree>
    <p:extLst>
      <p:ext uri="{BB962C8B-B14F-4D97-AF65-F5344CB8AC3E}">
        <p14:creationId xmlns:p14="http://schemas.microsoft.com/office/powerpoint/2010/main" val="96847312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quizlet.com/_ky0lb"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BoyzRGross" pitchFamily="2" charset="0"/>
              </a:rPr>
              <a:t>Chapter 4: </a:t>
            </a:r>
            <a:br>
              <a:rPr lang="en-US" dirty="0" smtClean="0">
                <a:latin typeface="BoyzRGross" pitchFamily="2" charset="0"/>
              </a:rPr>
            </a:br>
            <a:r>
              <a:rPr lang="en-US" dirty="0" smtClean="0">
                <a:latin typeface="BoyzRGross" pitchFamily="2" charset="0"/>
              </a:rPr>
              <a:t>Learner Differences &amp; Learning Needs</a:t>
            </a:r>
            <a:endParaRPr lang="en-US" dirty="0">
              <a:latin typeface="BoyzRGross" pitchFamily="2" charset="0"/>
            </a:endParaRPr>
          </a:p>
        </p:txBody>
      </p:sp>
      <p:sp>
        <p:nvSpPr>
          <p:cNvPr id="3" name="Subtitle 2"/>
          <p:cNvSpPr>
            <a:spLocks noGrp="1"/>
          </p:cNvSpPr>
          <p:nvPr>
            <p:ph type="subTitle" idx="1"/>
          </p:nvPr>
        </p:nvSpPr>
        <p:spPr/>
        <p:txBody>
          <a:bodyPr/>
          <a:lstStyle/>
          <a:p>
            <a:r>
              <a:rPr lang="en-US" dirty="0" smtClean="0"/>
              <a:t>Emily Mangan and Celine Thomas </a:t>
            </a:r>
            <a:endParaRPr lang="en-US" dirty="0"/>
          </a:p>
        </p:txBody>
      </p:sp>
    </p:spTree>
    <p:extLst>
      <p:ext uri="{BB962C8B-B14F-4D97-AF65-F5344CB8AC3E}">
        <p14:creationId xmlns:p14="http://schemas.microsoft.com/office/powerpoint/2010/main" val="11599766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Intelligence</a:t>
            </a:r>
            <a:endParaRPr lang="en-US" dirty="0">
              <a:solidFill>
                <a:schemeClr val="accent1"/>
              </a:solidFill>
            </a:endParaRPr>
          </a:p>
        </p:txBody>
      </p:sp>
      <p:sp>
        <p:nvSpPr>
          <p:cNvPr id="3" name="Content Placeholder 2"/>
          <p:cNvSpPr>
            <a:spLocks noGrp="1"/>
          </p:cNvSpPr>
          <p:nvPr>
            <p:ph sz="half" idx="1"/>
          </p:nvPr>
        </p:nvSpPr>
        <p:spPr>
          <a:xfrm>
            <a:off x="1154954" y="2603500"/>
            <a:ext cx="4825158" cy="3874572"/>
          </a:xfrm>
        </p:spPr>
        <p:txBody>
          <a:bodyPr>
            <a:normAutofit fontScale="92500" lnSpcReduction="10000"/>
          </a:bodyPr>
          <a:lstStyle/>
          <a:p>
            <a:r>
              <a:rPr lang="en-US" b="1" dirty="0" smtClean="0"/>
              <a:t>IQ testing</a:t>
            </a:r>
            <a:r>
              <a:rPr lang="en-US" dirty="0" smtClean="0"/>
              <a:t> was originally created by Alfred Binet in 1904 to help identify students with need for special instruction early in their schooling. Binet’s test was brought to the US and revised at Stanford to create the formula: IQ=mental age/ chronological age x 100. </a:t>
            </a:r>
          </a:p>
          <a:p>
            <a:r>
              <a:rPr lang="en-US" dirty="0" smtClean="0"/>
              <a:t>IQ tests are designed to create statistical characteristics—to determine what the averages are. </a:t>
            </a:r>
          </a:p>
          <a:p>
            <a:r>
              <a:rPr lang="en-US" b="1" dirty="0" smtClean="0"/>
              <a:t>“Intelligence is a current state of affairs, affected by past experiences and open to future changes” </a:t>
            </a:r>
            <a:r>
              <a:rPr lang="en-US" dirty="0" smtClean="0"/>
              <a:t>(page 128)</a:t>
            </a:r>
            <a:endParaRPr lang="en-US" b="1" dirty="0"/>
          </a:p>
        </p:txBody>
      </p:sp>
      <p:sp>
        <p:nvSpPr>
          <p:cNvPr id="4" name="Content Placeholder 3"/>
          <p:cNvSpPr>
            <a:spLocks noGrp="1"/>
          </p:cNvSpPr>
          <p:nvPr>
            <p:ph sz="half" idx="2"/>
          </p:nvPr>
        </p:nvSpPr>
        <p:spPr>
          <a:xfrm>
            <a:off x="6208712" y="2603499"/>
            <a:ext cx="5021665" cy="3874573"/>
          </a:xfrm>
        </p:spPr>
        <p:txBody>
          <a:bodyPr>
            <a:normAutofit fontScale="92500" lnSpcReduction="10000"/>
          </a:bodyPr>
          <a:lstStyle/>
          <a:p>
            <a:r>
              <a:rPr lang="en-US" dirty="0" smtClean="0"/>
              <a:t>Scoring higher on IQ tests is related to school achievement for children in all ethnic groups, but they only measure analytic IQ, not practical or creative. </a:t>
            </a:r>
          </a:p>
          <a:p>
            <a:r>
              <a:rPr lang="en-US" dirty="0" smtClean="0"/>
              <a:t>Achievement can be more accurately predicted when accounting for their own learning and motivation, as well as practical and creative intelligences. </a:t>
            </a:r>
          </a:p>
          <a:p>
            <a:r>
              <a:rPr lang="en-US" dirty="0" smtClean="0"/>
              <a:t>Nature vs. Nurture– is intelligence a potential limited by genetics or influenced by experience and education? Answer—BOTH heredity and environment impact intelligence test scores.</a:t>
            </a:r>
            <a:endParaRPr lang="en-US" dirty="0"/>
          </a:p>
        </p:txBody>
      </p:sp>
    </p:spTree>
    <p:extLst>
      <p:ext uri="{BB962C8B-B14F-4D97-AF65-F5344CB8AC3E}">
        <p14:creationId xmlns:p14="http://schemas.microsoft.com/office/powerpoint/2010/main" val="36564717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solidFill>
              </a:rPr>
              <a:t>Learning &amp; Thinking Styles</a:t>
            </a:r>
            <a:endParaRPr lang="en-US" dirty="0">
              <a:solidFill>
                <a:schemeClr val="accent5"/>
              </a:solidFill>
            </a:endParaRPr>
          </a:p>
        </p:txBody>
      </p:sp>
      <p:sp>
        <p:nvSpPr>
          <p:cNvPr id="3" name="Content Placeholder 2"/>
          <p:cNvSpPr>
            <a:spLocks noGrp="1"/>
          </p:cNvSpPr>
          <p:nvPr>
            <p:ph idx="1"/>
          </p:nvPr>
        </p:nvSpPr>
        <p:spPr/>
        <p:txBody>
          <a:bodyPr>
            <a:normAutofit/>
          </a:bodyPr>
          <a:lstStyle/>
          <a:p>
            <a:r>
              <a:rPr lang="en-US" dirty="0" smtClean="0"/>
              <a:t>Learning styles are defined as the way a person approaches learning and studying. </a:t>
            </a:r>
          </a:p>
          <a:p>
            <a:r>
              <a:rPr lang="en-US" dirty="0" smtClean="0"/>
              <a:t>Some experts believe “learning preferences” may be more accurate. When identifying learning styles, researchers found people identify preferences rather than superior SKILLS in auditory, visual, or kinesthetic modalities. </a:t>
            </a:r>
          </a:p>
          <a:p>
            <a:r>
              <a:rPr lang="en-US" dirty="0" smtClean="0"/>
              <a:t>Learning styles are often criticized for their importance—matching teaching to learning style does not improve learning.</a:t>
            </a:r>
          </a:p>
          <a:p>
            <a:r>
              <a:rPr lang="en-US" dirty="0" smtClean="0"/>
              <a:t>Presenting information in multiple modalities is useful—accommodate student differences and differentiate instruction. </a:t>
            </a:r>
            <a:endParaRPr lang="en-US" dirty="0"/>
          </a:p>
        </p:txBody>
      </p:sp>
      <p:sp>
        <p:nvSpPr>
          <p:cNvPr id="4" name="Content Placeholder 3"/>
          <p:cNvSpPr>
            <a:spLocks noGrp="1"/>
          </p:cNvSpPr>
          <p:nvPr>
            <p:ph sz="half" idx="4294967295"/>
          </p:nvPr>
        </p:nvSpPr>
        <p:spPr>
          <a:xfrm>
            <a:off x="7367588" y="2603500"/>
            <a:ext cx="4824412" cy="3835400"/>
          </a:xfrm>
        </p:spPr>
        <p:txBody>
          <a:bodyPr>
            <a:normAutofit/>
          </a:bodyPr>
          <a:lstStyle/>
          <a:p>
            <a:pPr lvl="1"/>
            <a:endParaRPr lang="en-US" dirty="0"/>
          </a:p>
          <a:p>
            <a:pPr lvl="1"/>
            <a:endParaRPr lang="en-US" dirty="0"/>
          </a:p>
        </p:txBody>
      </p:sp>
    </p:spTree>
    <p:extLst>
      <p:ext uri="{BB962C8B-B14F-4D97-AF65-F5344CB8AC3E}">
        <p14:creationId xmlns:p14="http://schemas.microsoft.com/office/powerpoint/2010/main" val="15423990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solidFill>
              </a:rPr>
              <a:t>Learning &amp; Thinking Styles</a:t>
            </a:r>
            <a:endParaRPr lang="en-US" dirty="0">
              <a:solidFill>
                <a:schemeClr val="accent5"/>
              </a:solidFill>
            </a:endParaRPr>
          </a:p>
        </p:txBody>
      </p:sp>
      <p:sp>
        <p:nvSpPr>
          <p:cNvPr id="3" name="Content Placeholder 2"/>
          <p:cNvSpPr>
            <a:spLocks noGrp="1"/>
          </p:cNvSpPr>
          <p:nvPr>
            <p:ph idx="1"/>
          </p:nvPr>
        </p:nvSpPr>
        <p:spPr/>
        <p:txBody>
          <a:bodyPr/>
          <a:lstStyle/>
          <a:p>
            <a:r>
              <a:rPr lang="en-US" dirty="0"/>
              <a:t>One difference that does hold validity is the distinction between </a:t>
            </a:r>
            <a:r>
              <a:rPr lang="en-US" b="1" dirty="0"/>
              <a:t>visual and verbal learners. </a:t>
            </a:r>
            <a:r>
              <a:rPr lang="en-US" dirty="0"/>
              <a:t>A focus is placed on the positives for visual learners on learning from computer-based multimedia. </a:t>
            </a:r>
          </a:p>
          <a:p>
            <a:r>
              <a:rPr lang="en-US" dirty="0"/>
              <a:t>3 facets in determining visual or verbal learning style:</a:t>
            </a:r>
          </a:p>
          <a:p>
            <a:pPr lvl="1"/>
            <a:r>
              <a:rPr lang="en-US" dirty="0"/>
              <a:t>Cognitive style</a:t>
            </a:r>
          </a:p>
          <a:p>
            <a:pPr lvl="1"/>
            <a:r>
              <a:rPr lang="en-US" dirty="0"/>
              <a:t>Cognitive spatial ability</a:t>
            </a:r>
          </a:p>
          <a:p>
            <a:pPr lvl="1"/>
            <a:r>
              <a:rPr lang="en-US" dirty="0"/>
              <a:t>Learning preference</a:t>
            </a:r>
          </a:p>
          <a:p>
            <a:endParaRPr lang="en-US" dirty="0"/>
          </a:p>
        </p:txBody>
      </p:sp>
    </p:spTree>
    <p:extLst>
      <p:ext uri="{BB962C8B-B14F-4D97-AF65-F5344CB8AC3E}">
        <p14:creationId xmlns:p14="http://schemas.microsoft.com/office/powerpoint/2010/main" val="16392564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Individual Differences &amp; The Law</a:t>
            </a:r>
            <a:endParaRPr lang="en-US" dirty="0">
              <a:solidFill>
                <a:schemeClr val="accent4"/>
              </a:solidFill>
            </a:endParaRPr>
          </a:p>
        </p:txBody>
      </p:sp>
      <p:sp>
        <p:nvSpPr>
          <p:cNvPr id="3" name="Content Placeholder 2"/>
          <p:cNvSpPr>
            <a:spLocks noGrp="1"/>
          </p:cNvSpPr>
          <p:nvPr>
            <p:ph idx="1"/>
          </p:nvPr>
        </p:nvSpPr>
        <p:spPr/>
        <p:txBody>
          <a:bodyPr>
            <a:normAutofit/>
          </a:bodyPr>
          <a:lstStyle/>
          <a:p>
            <a:r>
              <a:rPr lang="en-US" b="1" dirty="0" smtClean="0"/>
              <a:t>Individuals with Disabilities Education Improvement Act (IDEA) </a:t>
            </a:r>
            <a:r>
              <a:rPr lang="en-US" dirty="0" smtClean="0"/>
              <a:t>requires states to provide a free, appropriate public education for all students with disabilities in need of special education. There are no exceptions </a:t>
            </a:r>
            <a:r>
              <a:rPr lang="en-US" u="sng" dirty="0" smtClean="0"/>
              <a:t>(zero reject</a:t>
            </a:r>
            <a:r>
              <a:rPr lang="en-US" dirty="0" smtClean="0"/>
              <a:t>)</a:t>
            </a:r>
            <a:r>
              <a:rPr lang="en-US" dirty="0"/>
              <a:t>,</a:t>
            </a:r>
            <a:r>
              <a:rPr lang="en-US" dirty="0" smtClean="0"/>
              <a:t> and the expenses are considered a public responsibility. </a:t>
            </a:r>
          </a:p>
          <a:p>
            <a:r>
              <a:rPr lang="en-US" dirty="0" smtClean="0"/>
              <a:t>In IDEA, disability is specific to 13 categories: specific learning disabilities, speech/language impairments, other health impairments, intellectual disability, emotional disturbances, autism spectrum disorders, multiple disabilities, developmental delay, hearing impairments, orthopedic impairments, visual impairments, traumatic brain injury, Deaf-blind. </a:t>
            </a:r>
            <a:endParaRPr lang="en-US" dirty="0"/>
          </a:p>
        </p:txBody>
      </p:sp>
    </p:spTree>
    <p:extLst>
      <p:ext uri="{BB962C8B-B14F-4D97-AF65-F5344CB8AC3E}">
        <p14:creationId xmlns:p14="http://schemas.microsoft.com/office/powerpoint/2010/main" val="41702426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Individual Differences &amp; The Law</a:t>
            </a:r>
            <a:endParaRPr lang="en-US" dirty="0">
              <a:solidFill>
                <a:schemeClr val="accent4"/>
              </a:solidFill>
            </a:endParaRPr>
          </a:p>
        </p:txBody>
      </p:sp>
      <p:sp>
        <p:nvSpPr>
          <p:cNvPr id="3" name="Content Placeholder 2"/>
          <p:cNvSpPr>
            <a:spLocks noGrp="1"/>
          </p:cNvSpPr>
          <p:nvPr>
            <p:ph idx="1"/>
          </p:nvPr>
        </p:nvSpPr>
        <p:spPr/>
        <p:txBody>
          <a:bodyPr/>
          <a:lstStyle/>
          <a:p>
            <a:r>
              <a:rPr lang="en-US" dirty="0"/>
              <a:t>3 major points of IDEA important to education</a:t>
            </a:r>
          </a:p>
          <a:p>
            <a:pPr lvl="1"/>
            <a:r>
              <a:rPr lang="en-US" dirty="0"/>
              <a:t>Concept of least-restrictive placement: educating each child in a setting closest to general education; inclusion- restructuring educational settings to promote belonging and integration. </a:t>
            </a:r>
          </a:p>
          <a:p>
            <a:pPr lvl="1"/>
            <a:r>
              <a:rPr lang="en-US" dirty="0"/>
              <a:t>Individualized Education Program (IEP): an agreement between parents and school about the services that will be provided to the student.</a:t>
            </a:r>
          </a:p>
          <a:p>
            <a:pPr lvl="1"/>
            <a:r>
              <a:rPr lang="en-US" dirty="0"/>
              <a:t>Protection of Rights: procedures and polices that protect rights of both parents and the student (i.e., seeing all records, independent evaluations, nondiscriminatory testing)</a:t>
            </a:r>
          </a:p>
          <a:p>
            <a:endParaRPr lang="en-US" dirty="0"/>
          </a:p>
        </p:txBody>
      </p:sp>
    </p:spTree>
    <p:extLst>
      <p:ext uri="{BB962C8B-B14F-4D97-AF65-F5344CB8AC3E}">
        <p14:creationId xmlns:p14="http://schemas.microsoft.com/office/powerpoint/2010/main" val="23419633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Individual Differences &amp; The Law</a:t>
            </a:r>
            <a:endParaRPr lang="en-US" dirty="0">
              <a:solidFill>
                <a:schemeClr val="accent4"/>
              </a:solidFill>
            </a:endParaRPr>
          </a:p>
        </p:txBody>
      </p:sp>
      <p:sp>
        <p:nvSpPr>
          <p:cNvPr id="3" name="Content Placeholder 2"/>
          <p:cNvSpPr>
            <a:spLocks noGrp="1"/>
          </p:cNvSpPr>
          <p:nvPr>
            <p:ph sz="half" idx="1"/>
          </p:nvPr>
        </p:nvSpPr>
        <p:spPr/>
        <p:txBody>
          <a:bodyPr>
            <a:normAutofit lnSpcReduction="10000"/>
          </a:bodyPr>
          <a:lstStyle/>
          <a:p>
            <a:r>
              <a:rPr lang="en-US" b="1" dirty="0" smtClean="0"/>
              <a:t>Section 504 </a:t>
            </a:r>
            <a:r>
              <a:rPr lang="en-US" dirty="0" smtClean="0"/>
              <a:t>of the Vocational Rehabilitation Act prevents discrimination against people with disabilities in any federal-funded program (public schools).</a:t>
            </a:r>
          </a:p>
          <a:p>
            <a:r>
              <a:rPr lang="en-US" dirty="0" smtClean="0"/>
              <a:t>Covers a more broad range of disabilities than IDEA. </a:t>
            </a:r>
          </a:p>
          <a:p>
            <a:r>
              <a:rPr lang="en-US" dirty="0" smtClean="0"/>
              <a:t>Accommodations must be made for a student that has conditions that substantially limits participation in schools. OFTEN JUST EXAMPLES OF GOOD TEACHING!!</a:t>
            </a:r>
            <a:endParaRPr lang="en-US" dirty="0"/>
          </a:p>
        </p:txBody>
      </p:sp>
      <p:sp>
        <p:nvSpPr>
          <p:cNvPr id="4" name="Content Placeholder 3"/>
          <p:cNvSpPr>
            <a:spLocks noGrp="1"/>
          </p:cNvSpPr>
          <p:nvPr>
            <p:ph sz="half" idx="2"/>
          </p:nvPr>
        </p:nvSpPr>
        <p:spPr>
          <a:xfrm>
            <a:off x="6208712" y="2603500"/>
            <a:ext cx="4825159" cy="2882900"/>
          </a:xfrm>
        </p:spPr>
        <p:txBody>
          <a:bodyPr>
            <a:normAutofit lnSpcReduction="10000"/>
          </a:bodyPr>
          <a:lstStyle/>
          <a:p>
            <a:r>
              <a:rPr lang="en-US" dirty="0" smtClean="0"/>
              <a:t>Examples of accommodations:</a:t>
            </a:r>
          </a:p>
          <a:p>
            <a:pPr lvl="1"/>
            <a:r>
              <a:rPr lang="en-US" dirty="0" smtClean="0"/>
              <a:t>Seat the student nearest instructor</a:t>
            </a:r>
          </a:p>
          <a:p>
            <a:pPr lvl="1"/>
            <a:r>
              <a:rPr lang="en-US" dirty="0" smtClean="0"/>
              <a:t>Fold assignments in half so student is less overwhelmed by amount of work</a:t>
            </a:r>
          </a:p>
          <a:p>
            <a:pPr lvl="1"/>
            <a:r>
              <a:rPr lang="en-US" dirty="0" smtClean="0"/>
              <a:t>Allow use of calculate or tape recorder</a:t>
            </a:r>
          </a:p>
          <a:p>
            <a:pPr lvl="1"/>
            <a:r>
              <a:rPr lang="en-US" dirty="0" smtClean="0"/>
              <a:t>Provide books on tape</a:t>
            </a:r>
          </a:p>
          <a:p>
            <a:pPr lvl="1"/>
            <a:r>
              <a:rPr lang="en-US" dirty="0" smtClean="0"/>
              <a:t>Mark right answers instead of wrong</a:t>
            </a:r>
          </a:p>
          <a:p>
            <a:pPr marL="457200" lvl="1" indent="0">
              <a:buNone/>
            </a:pPr>
            <a:endParaRPr lang="en-US" dirty="0" smtClean="0"/>
          </a:p>
          <a:p>
            <a:pPr lvl="1"/>
            <a:endParaRPr lang="en-US" dirty="0"/>
          </a:p>
        </p:txBody>
      </p:sp>
    </p:spTree>
    <p:extLst>
      <p:ext uri="{BB962C8B-B14F-4D97-AF65-F5344CB8AC3E}">
        <p14:creationId xmlns:p14="http://schemas.microsoft.com/office/powerpoint/2010/main" val="41273480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solidFill>
              </a:rPr>
              <a:t>Students with Learning Challenges</a:t>
            </a:r>
            <a:endParaRPr lang="en-US" dirty="0">
              <a:solidFill>
                <a:schemeClr val="accent6"/>
              </a:solidFill>
            </a:endParaRPr>
          </a:p>
        </p:txBody>
      </p:sp>
      <p:sp>
        <p:nvSpPr>
          <p:cNvPr id="3" name="Content Placeholder 2"/>
          <p:cNvSpPr>
            <a:spLocks noGrp="1"/>
          </p:cNvSpPr>
          <p:nvPr>
            <p:ph idx="1"/>
          </p:nvPr>
        </p:nvSpPr>
        <p:spPr>
          <a:xfrm>
            <a:off x="1154954" y="2603499"/>
            <a:ext cx="8825659" cy="4016242"/>
          </a:xfrm>
        </p:spPr>
        <p:txBody>
          <a:bodyPr>
            <a:normAutofit lnSpcReduction="10000"/>
          </a:bodyPr>
          <a:lstStyle/>
          <a:p>
            <a:r>
              <a:rPr lang="en-US" b="1" dirty="0" smtClean="0"/>
              <a:t>Learning challenges can manifest in a variety of different ways. </a:t>
            </a:r>
            <a:r>
              <a:rPr lang="en-US" dirty="0" smtClean="0"/>
              <a:t>Learning problems can be attributed to differences in the brain. A lot of research focuses on working memory capacity, which is a good predictor of cognitive skills. Our book addresses the following learning challenges in greater detail:</a:t>
            </a:r>
          </a:p>
          <a:p>
            <a:pPr lvl="1"/>
            <a:r>
              <a:rPr lang="en-US" b="1" dirty="0" smtClean="0"/>
              <a:t>Learning Disabilities</a:t>
            </a:r>
          </a:p>
          <a:p>
            <a:pPr lvl="1"/>
            <a:r>
              <a:rPr lang="en-US" b="1" dirty="0" smtClean="0"/>
              <a:t>Hyperactivity and Attention Disorders</a:t>
            </a:r>
          </a:p>
          <a:p>
            <a:pPr lvl="1"/>
            <a:r>
              <a:rPr lang="en-US" b="1" dirty="0" smtClean="0"/>
              <a:t>Communication Disorders</a:t>
            </a:r>
          </a:p>
          <a:p>
            <a:pPr lvl="1"/>
            <a:r>
              <a:rPr lang="en-US" b="1" dirty="0" smtClean="0"/>
              <a:t>Emotional Disorders</a:t>
            </a:r>
          </a:p>
          <a:p>
            <a:pPr lvl="1"/>
            <a:r>
              <a:rPr lang="en-US" b="1" dirty="0" smtClean="0"/>
              <a:t>Intellectual Disabilities </a:t>
            </a:r>
          </a:p>
          <a:p>
            <a:pPr lvl="1"/>
            <a:r>
              <a:rPr lang="en-US" b="1" dirty="0" smtClean="0"/>
              <a:t>Health and Sensory Impairments</a:t>
            </a:r>
          </a:p>
          <a:p>
            <a:pPr lvl="1"/>
            <a:r>
              <a:rPr lang="en-US" b="1" dirty="0" smtClean="0"/>
              <a:t>Autism Spectrum Disorders/Asperger Syndrome</a:t>
            </a:r>
            <a:endParaRPr lang="en-US" b="1" dirty="0"/>
          </a:p>
        </p:txBody>
      </p:sp>
    </p:spTree>
    <p:extLst>
      <p:ext uri="{BB962C8B-B14F-4D97-AF65-F5344CB8AC3E}">
        <p14:creationId xmlns:p14="http://schemas.microsoft.com/office/powerpoint/2010/main" val="26364129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solidFill>
              </a:rPr>
              <a:t>Students with Learning Challenges:</a:t>
            </a:r>
            <a:br>
              <a:rPr lang="en-US" dirty="0" smtClean="0">
                <a:solidFill>
                  <a:schemeClr val="accent6"/>
                </a:solidFill>
              </a:rPr>
            </a:br>
            <a:r>
              <a:rPr lang="en-US" dirty="0" smtClean="0">
                <a:solidFill>
                  <a:schemeClr val="bg1"/>
                </a:solidFill>
              </a:rPr>
              <a:t>Learning Disabilities</a:t>
            </a:r>
            <a:endParaRPr lang="en-US" dirty="0">
              <a:solidFill>
                <a:schemeClr val="accent6"/>
              </a:solidFill>
            </a:endParaRPr>
          </a:p>
        </p:txBody>
      </p:sp>
      <p:sp>
        <p:nvSpPr>
          <p:cNvPr id="3" name="Content Placeholder 2"/>
          <p:cNvSpPr>
            <a:spLocks noGrp="1"/>
          </p:cNvSpPr>
          <p:nvPr>
            <p:ph idx="1"/>
          </p:nvPr>
        </p:nvSpPr>
        <p:spPr/>
        <p:txBody>
          <a:bodyPr/>
          <a:lstStyle/>
          <a:p>
            <a:r>
              <a:rPr lang="en-US" u="sng" dirty="0" smtClean="0"/>
              <a:t>Learning disability</a:t>
            </a:r>
            <a:r>
              <a:rPr lang="en-US" dirty="0" smtClean="0"/>
              <a:t>: a wide range of problems; a disorder in one or more of the basic psychological processes involved in understanding or using language that may manifest itself in imperfect ability to listen, think, speak, read, write, spell, or do mathematical calculation. (page 136-137)</a:t>
            </a:r>
          </a:p>
          <a:p>
            <a:r>
              <a:rPr lang="en-US" dirty="0" smtClean="0"/>
              <a:t>Students with learning disabilities are NOT ALL ALIKE. Common characteristics are:</a:t>
            </a:r>
          </a:p>
          <a:p>
            <a:pPr lvl="1"/>
            <a:r>
              <a:rPr lang="en-US" dirty="0" smtClean="0"/>
              <a:t>Difficulty reading (phonemic awareness)</a:t>
            </a:r>
          </a:p>
          <a:p>
            <a:pPr lvl="1"/>
            <a:r>
              <a:rPr lang="en-US" dirty="0" smtClean="0"/>
              <a:t>Problems organizing and interpreting visual or auditory information</a:t>
            </a:r>
          </a:p>
          <a:p>
            <a:pPr lvl="1"/>
            <a:r>
              <a:rPr lang="en-US" dirty="0" smtClean="0"/>
              <a:t>Problems paying attention/seeming lack of motivation</a:t>
            </a:r>
          </a:p>
          <a:p>
            <a:pPr lvl="1"/>
            <a:r>
              <a:rPr lang="en-US" dirty="0" smtClean="0"/>
              <a:t>Difficulty in mathematics (computation and problem solving)</a:t>
            </a:r>
            <a:endParaRPr lang="en-US" dirty="0"/>
          </a:p>
        </p:txBody>
      </p:sp>
    </p:spTree>
    <p:extLst>
      <p:ext uri="{BB962C8B-B14F-4D97-AF65-F5344CB8AC3E}">
        <p14:creationId xmlns:p14="http://schemas.microsoft.com/office/powerpoint/2010/main" val="19658952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solidFill>
              </a:rPr>
              <a:t>Students with Learning Challenges:</a:t>
            </a:r>
            <a:br>
              <a:rPr lang="en-US" dirty="0" smtClean="0">
                <a:solidFill>
                  <a:schemeClr val="accent6"/>
                </a:solidFill>
              </a:rPr>
            </a:br>
            <a:r>
              <a:rPr lang="en-US" dirty="0" smtClean="0">
                <a:solidFill>
                  <a:schemeClr val="bg1"/>
                </a:solidFill>
              </a:rPr>
              <a:t>Learning Disabilities</a:t>
            </a:r>
            <a:endParaRPr lang="en-US" dirty="0">
              <a:solidFill>
                <a:schemeClr val="accent6"/>
              </a:solidFill>
            </a:endParaRPr>
          </a:p>
        </p:txBody>
      </p:sp>
      <p:sp>
        <p:nvSpPr>
          <p:cNvPr id="3" name="Content Placeholder 2"/>
          <p:cNvSpPr>
            <a:spLocks noGrp="1"/>
          </p:cNvSpPr>
          <p:nvPr>
            <p:ph idx="1"/>
          </p:nvPr>
        </p:nvSpPr>
        <p:spPr/>
        <p:txBody>
          <a:bodyPr/>
          <a:lstStyle/>
          <a:p>
            <a:r>
              <a:rPr lang="en-US" dirty="0" smtClean="0"/>
              <a:t>Students with learning disabilities can develop </a:t>
            </a:r>
            <a:r>
              <a:rPr lang="en-US" u="sng" dirty="0" smtClean="0"/>
              <a:t>learned helplessness</a:t>
            </a:r>
            <a:r>
              <a:rPr lang="en-US" dirty="0" smtClean="0"/>
              <a:t>, where they come to believe they cannot control or improve their own learning. In treating learning disabilities, early diagnosis is key. Two general approaches to teaching are highly effective when used together:</a:t>
            </a:r>
          </a:p>
          <a:p>
            <a:pPr lvl="1"/>
            <a:r>
              <a:rPr lang="en-US" b="1" dirty="0" smtClean="0"/>
              <a:t>Direct Instruction: </a:t>
            </a:r>
            <a:r>
              <a:rPr lang="en-US" dirty="0" smtClean="0"/>
              <a:t>clear explanations, demonstrations of new material, teaching in small steps, lots of practice, immediate feedback, and teacher support.</a:t>
            </a:r>
          </a:p>
          <a:p>
            <a:pPr lvl="1"/>
            <a:r>
              <a:rPr lang="en-US" b="1" dirty="0" smtClean="0"/>
              <a:t>Strategy Instruction: </a:t>
            </a:r>
            <a:r>
              <a:rPr lang="en-US" dirty="0" smtClean="0"/>
              <a:t>specific rules for focusing attention and accomplishing tasks. </a:t>
            </a:r>
            <a:endParaRPr lang="en-US" u="sng" dirty="0"/>
          </a:p>
        </p:txBody>
      </p:sp>
    </p:spTree>
    <p:extLst>
      <p:ext uri="{BB962C8B-B14F-4D97-AF65-F5344CB8AC3E}">
        <p14:creationId xmlns:p14="http://schemas.microsoft.com/office/powerpoint/2010/main" val="24216412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solidFill>
              </a:rPr>
              <a:t>Students with Learning Challenges:</a:t>
            </a:r>
            <a:br>
              <a:rPr lang="en-US" dirty="0" smtClean="0">
                <a:solidFill>
                  <a:schemeClr val="accent6"/>
                </a:solidFill>
              </a:rPr>
            </a:br>
            <a:r>
              <a:rPr lang="en-US" dirty="0" smtClean="0">
                <a:solidFill>
                  <a:schemeClr val="bg1"/>
                </a:solidFill>
              </a:rPr>
              <a:t>Hyperactivity and Attention Disorders</a:t>
            </a:r>
            <a:endParaRPr lang="en-US" dirty="0">
              <a:solidFill>
                <a:schemeClr val="accent6"/>
              </a:solidFill>
            </a:endParaRPr>
          </a:p>
        </p:txBody>
      </p:sp>
      <p:sp>
        <p:nvSpPr>
          <p:cNvPr id="3" name="Content Placeholder 2"/>
          <p:cNvSpPr>
            <a:spLocks noGrp="1"/>
          </p:cNvSpPr>
          <p:nvPr>
            <p:ph idx="1"/>
          </p:nvPr>
        </p:nvSpPr>
        <p:spPr/>
        <p:txBody>
          <a:bodyPr/>
          <a:lstStyle/>
          <a:p>
            <a:r>
              <a:rPr lang="en-US" u="sng" dirty="0" smtClean="0"/>
              <a:t>Attention-deficit hyperactivity disorder (ADHD):</a:t>
            </a:r>
            <a:r>
              <a:rPr lang="en-US" dirty="0" smtClean="0"/>
              <a:t> a pervasive pattern of inattention, impulsivity, and/or hyperactivity that is more frequent and severe than is typically observed in individuals at a comparable level of development (page 140). Indicators are:</a:t>
            </a:r>
          </a:p>
          <a:p>
            <a:pPr lvl="1"/>
            <a:r>
              <a:rPr lang="en-US" b="1" dirty="0" smtClean="0"/>
              <a:t>Inattention: </a:t>
            </a:r>
            <a:r>
              <a:rPr lang="en-US" dirty="0" smtClean="0"/>
              <a:t>doesn’t pay close attention to class activity, details of work, teacher directions. Has trouble organizing belongings and work. Easily distracted.</a:t>
            </a:r>
          </a:p>
          <a:p>
            <a:pPr lvl="1"/>
            <a:r>
              <a:rPr lang="en-US" b="1" dirty="0" smtClean="0"/>
              <a:t>Hyperactivity: </a:t>
            </a:r>
            <a:r>
              <a:rPr lang="en-US" dirty="0" smtClean="0"/>
              <a:t>fidgets, squirms, can’t stay in seat, talks excessively.</a:t>
            </a:r>
          </a:p>
          <a:p>
            <a:pPr lvl="1"/>
            <a:r>
              <a:rPr lang="en-US" b="1" dirty="0" smtClean="0"/>
              <a:t>Impulsivity: </a:t>
            </a:r>
            <a:r>
              <a:rPr lang="en-US" dirty="0" smtClean="0"/>
              <a:t>blurts out answers, has trouble waiting for turn, interrupts. </a:t>
            </a:r>
            <a:endParaRPr lang="en-US" u="sng" dirty="0"/>
          </a:p>
        </p:txBody>
      </p:sp>
    </p:spTree>
    <p:extLst>
      <p:ext uri="{BB962C8B-B14F-4D97-AF65-F5344CB8AC3E}">
        <p14:creationId xmlns:p14="http://schemas.microsoft.com/office/powerpoint/2010/main" val="1020232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5" y="1295399"/>
            <a:ext cx="2708707" cy="4912217"/>
          </a:xfrm>
        </p:spPr>
        <p:txBody>
          <a:bodyPr/>
          <a:lstStyle/>
          <a:p>
            <a:r>
              <a:rPr lang="en-US" dirty="0" smtClean="0"/>
              <a:t>Chapter 4 is divided into five sections: </a:t>
            </a:r>
            <a:r>
              <a:rPr lang="en-US" dirty="0" smtClean="0">
                <a:solidFill>
                  <a:schemeClr val="accent1"/>
                </a:solidFill>
              </a:rPr>
              <a:t>Intelligence</a:t>
            </a:r>
            <a:r>
              <a:rPr lang="en-US" dirty="0" smtClean="0"/>
              <a:t>, </a:t>
            </a:r>
            <a:r>
              <a:rPr lang="en-US" dirty="0" smtClean="0">
                <a:solidFill>
                  <a:schemeClr val="accent5"/>
                </a:solidFill>
              </a:rPr>
              <a:t>Learning &amp; Thinking Styles</a:t>
            </a:r>
            <a:r>
              <a:rPr lang="en-US" dirty="0" smtClean="0"/>
              <a:t>, </a:t>
            </a:r>
            <a:r>
              <a:rPr lang="en-US" dirty="0" smtClean="0">
                <a:solidFill>
                  <a:schemeClr val="accent4"/>
                </a:solidFill>
              </a:rPr>
              <a:t>Individual Differences &amp; the Law</a:t>
            </a:r>
            <a:r>
              <a:rPr lang="en-US" dirty="0" smtClean="0"/>
              <a:t>, </a:t>
            </a:r>
            <a:r>
              <a:rPr lang="en-US" dirty="0" smtClean="0">
                <a:solidFill>
                  <a:schemeClr val="accent6"/>
                </a:solidFill>
              </a:rPr>
              <a:t>Students with Learning Challenges</a:t>
            </a:r>
            <a:r>
              <a:rPr lang="en-US" dirty="0" smtClean="0"/>
              <a:t>, and </a:t>
            </a:r>
            <a:r>
              <a:rPr lang="en-US" dirty="0" smtClean="0">
                <a:solidFill>
                  <a:schemeClr val="accent3">
                    <a:lumMod val="60000"/>
                    <a:lumOff val="40000"/>
                  </a:schemeClr>
                </a:solidFill>
              </a:rPr>
              <a:t>Students who are Gifted &amp; Talented</a:t>
            </a:r>
            <a:endParaRPr lang="en-US" dirty="0">
              <a:solidFill>
                <a:schemeClr val="accent3">
                  <a:lumMod val="60000"/>
                  <a:lumOff val="40000"/>
                </a:schemeClr>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81675" y="2128287"/>
            <a:ext cx="5189538" cy="3211026"/>
          </a:xfrm>
        </p:spPr>
      </p:pic>
    </p:spTree>
    <p:extLst>
      <p:ext uri="{BB962C8B-B14F-4D97-AF65-F5344CB8AC3E}">
        <p14:creationId xmlns:p14="http://schemas.microsoft.com/office/powerpoint/2010/main" val="32414147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6"/>
                </a:solidFill>
              </a:rPr>
              <a:t>Students with Learning Challenges:</a:t>
            </a:r>
            <a:br>
              <a:rPr lang="en-US" dirty="0">
                <a:solidFill>
                  <a:schemeClr val="accent6"/>
                </a:solidFill>
              </a:rPr>
            </a:br>
            <a:r>
              <a:rPr lang="en-US" dirty="0">
                <a:solidFill>
                  <a:schemeClr val="bg1"/>
                </a:solidFill>
              </a:rPr>
              <a:t>Hyperactivity and Attention Disorders</a:t>
            </a:r>
            <a:endParaRPr lang="en-US" dirty="0"/>
          </a:p>
        </p:txBody>
      </p:sp>
      <p:sp>
        <p:nvSpPr>
          <p:cNvPr id="3" name="Content Placeholder 2"/>
          <p:cNvSpPr>
            <a:spLocks noGrp="1"/>
          </p:cNvSpPr>
          <p:nvPr>
            <p:ph idx="1"/>
          </p:nvPr>
        </p:nvSpPr>
        <p:spPr/>
        <p:txBody>
          <a:bodyPr/>
          <a:lstStyle/>
          <a:p>
            <a:r>
              <a:rPr lang="en-US" dirty="0" smtClean="0"/>
              <a:t>In treating ADHD, there is a lot of controversy surrounding the use of medication. Stimulant drugs (Ritalin, Adderall), and other drugs (Strattera, Concerta) are found to have helpful effects for many children with ADHD in social behaviors and educational interventions.</a:t>
            </a:r>
          </a:p>
          <a:p>
            <a:r>
              <a:rPr lang="en-US" dirty="0" smtClean="0"/>
              <a:t>Regardless of medicinal treatment, behavioral treatments should also be used. They involve the application of methods like contingency management, time-out, self-regulation, and modeling.</a:t>
            </a:r>
          </a:p>
          <a:p>
            <a:r>
              <a:rPr lang="en-US" dirty="0" smtClean="0"/>
              <a:t>MULTI-MODEL APPROACHES TO INTERVENTION ARE MOST EFFECTIVE!</a:t>
            </a:r>
            <a:endParaRPr lang="en-US" dirty="0"/>
          </a:p>
        </p:txBody>
      </p:sp>
    </p:spTree>
    <p:extLst>
      <p:ext uri="{BB962C8B-B14F-4D97-AF65-F5344CB8AC3E}">
        <p14:creationId xmlns:p14="http://schemas.microsoft.com/office/powerpoint/2010/main" val="9481999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solidFill>
              </a:rPr>
              <a:t>Students with Learning Challenges:</a:t>
            </a:r>
            <a:br>
              <a:rPr lang="en-US" dirty="0" smtClean="0">
                <a:solidFill>
                  <a:schemeClr val="accent6"/>
                </a:solidFill>
              </a:rPr>
            </a:br>
            <a:r>
              <a:rPr lang="en-US" dirty="0" smtClean="0">
                <a:solidFill>
                  <a:schemeClr val="bg1"/>
                </a:solidFill>
              </a:rPr>
              <a:t>Communication Disorders</a:t>
            </a:r>
            <a:endParaRPr lang="en-US" dirty="0">
              <a:solidFill>
                <a:schemeClr val="accent6"/>
              </a:solidFill>
            </a:endParaRPr>
          </a:p>
        </p:txBody>
      </p:sp>
      <p:sp>
        <p:nvSpPr>
          <p:cNvPr id="3" name="Content Placeholder 2"/>
          <p:cNvSpPr>
            <a:spLocks noGrp="1"/>
          </p:cNvSpPr>
          <p:nvPr>
            <p:ph idx="1"/>
          </p:nvPr>
        </p:nvSpPr>
        <p:spPr/>
        <p:txBody>
          <a:bodyPr/>
          <a:lstStyle/>
          <a:p>
            <a:r>
              <a:rPr lang="en-US" dirty="0" smtClean="0"/>
              <a:t>Second largest group served by special education. May have speech disorders, language disorders, or both. Can arise from many </a:t>
            </a:r>
            <a:r>
              <a:rPr lang="en-US" dirty="0" err="1" smtClean="0"/>
              <a:t>souces</a:t>
            </a:r>
            <a:r>
              <a:rPr lang="en-US" dirty="0" smtClean="0"/>
              <a:t>.</a:t>
            </a:r>
          </a:p>
          <a:p>
            <a:pPr lvl="1"/>
            <a:r>
              <a:rPr lang="en-US" b="1" dirty="0" smtClean="0"/>
              <a:t>Speech Disorders:</a:t>
            </a:r>
            <a:r>
              <a:rPr lang="en-US" dirty="0" smtClean="0"/>
              <a:t> The inability to produce sounds effectively for speaking. Articulation problems (lisps) and fluency disorders (stuttering) are most common. Voicing problems is when a child speaks with inappropriate pitch, quality, or loudness.</a:t>
            </a:r>
          </a:p>
          <a:p>
            <a:pPr lvl="1"/>
            <a:r>
              <a:rPr lang="en-US" b="1" dirty="0" smtClean="0"/>
              <a:t>Language Disorders:</a:t>
            </a:r>
            <a:r>
              <a:rPr lang="en-US" dirty="0" smtClean="0"/>
              <a:t> Deficient or inability to understand or express language. Students who seldom speak, use few words or short sentences, or rely on gestures may have a language disorder.</a:t>
            </a:r>
            <a:endParaRPr lang="en-US" b="1" dirty="0"/>
          </a:p>
        </p:txBody>
      </p:sp>
    </p:spTree>
    <p:extLst>
      <p:ext uri="{BB962C8B-B14F-4D97-AF65-F5344CB8AC3E}">
        <p14:creationId xmlns:p14="http://schemas.microsoft.com/office/powerpoint/2010/main" val="38576763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solidFill>
              </a:rPr>
              <a:t>Students with Learning Challenges:</a:t>
            </a:r>
            <a:br>
              <a:rPr lang="en-US" dirty="0" smtClean="0">
                <a:solidFill>
                  <a:schemeClr val="accent6"/>
                </a:solidFill>
              </a:rPr>
            </a:br>
            <a:r>
              <a:rPr lang="en-US" dirty="0" smtClean="0">
                <a:solidFill>
                  <a:schemeClr val="bg1"/>
                </a:solidFill>
              </a:rPr>
              <a:t>Emotional/Behavioral Disorders</a:t>
            </a:r>
            <a:endParaRPr lang="en-US" dirty="0">
              <a:solidFill>
                <a:schemeClr val="accent6"/>
              </a:solidFill>
            </a:endParaRPr>
          </a:p>
        </p:txBody>
      </p:sp>
      <p:sp>
        <p:nvSpPr>
          <p:cNvPr id="3" name="Content Placeholder 2"/>
          <p:cNvSpPr>
            <a:spLocks noGrp="1"/>
          </p:cNvSpPr>
          <p:nvPr>
            <p:ph idx="1"/>
          </p:nvPr>
        </p:nvSpPr>
        <p:spPr/>
        <p:txBody>
          <a:bodyPr/>
          <a:lstStyle/>
          <a:p>
            <a:r>
              <a:rPr lang="en-US" u="sng" dirty="0" smtClean="0"/>
              <a:t>Behavioral Disorders:</a:t>
            </a:r>
            <a:r>
              <a:rPr lang="en-US" dirty="0" smtClean="0"/>
              <a:t> behaviors that deviate so much from the norm that they interfere with the child’s own growth and development and/or the lives of others. </a:t>
            </a:r>
            <a:r>
              <a:rPr lang="en-US" b="1" dirty="0" smtClean="0"/>
              <a:t>Emotional disturbances </a:t>
            </a:r>
            <a:r>
              <a:rPr lang="en-US" dirty="0" smtClean="0"/>
              <a:t>involve inappropriate behavior, unhappiness or depression, fears and anxieties, and relationship issues. ADA refers to behavioral difficulties as </a:t>
            </a:r>
            <a:r>
              <a:rPr lang="en-US" b="1" dirty="0" smtClean="0"/>
              <a:t>mental disorders.</a:t>
            </a:r>
            <a:endParaRPr lang="en-US" dirty="0" smtClean="0"/>
          </a:p>
          <a:p>
            <a:pPr lvl="1"/>
            <a:r>
              <a:rPr lang="en-US" dirty="0" smtClean="0"/>
              <a:t>You may observe students who are: aggressive, anxious, withdrawn, or depressed. Have difficulty following rules, paying attention, or interacting with others.</a:t>
            </a:r>
          </a:p>
          <a:p>
            <a:pPr lvl="1"/>
            <a:r>
              <a:rPr lang="en-US" dirty="0" smtClean="0"/>
              <a:t>Important to be aware of the risk of </a:t>
            </a:r>
            <a:r>
              <a:rPr lang="en-US" b="1" dirty="0" smtClean="0"/>
              <a:t>suicide </a:t>
            </a:r>
            <a:r>
              <a:rPr lang="en-US" dirty="0" smtClean="0"/>
              <a:t>and </a:t>
            </a:r>
            <a:r>
              <a:rPr lang="en-US" b="1" dirty="0" smtClean="0"/>
              <a:t>drug abuse </a:t>
            </a:r>
            <a:r>
              <a:rPr lang="en-US" dirty="0" smtClean="0"/>
              <a:t>in disturbed students.</a:t>
            </a:r>
            <a:endParaRPr lang="en-US" dirty="0"/>
          </a:p>
        </p:txBody>
      </p:sp>
    </p:spTree>
    <p:extLst>
      <p:ext uri="{BB962C8B-B14F-4D97-AF65-F5344CB8AC3E}">
        <p14:creationId xmlns:p14="http://schemas.microsoft.com/office/powerpoint/2010/main" val="21119873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solidFill>
              </a:rPr>
              <a:t>Students with Learning Challenges:</a:t>
            </a:r>
            <a:br>
              <a:rPr lang="en-US" dirty="0" smtClean="0">
                <a:solidFill>
                  <a:schemeClr val="accent6"/>
                </a:solidFill>
              </a:rPr>
            </a:br>
            <a:r>
              <a:rPr lang="en-US" dirty="0" smtClean="0">
                <a:solidFill>
                  <a:schemeClr val="bg1"/>
                </a:solidFill>
              </a:rPr>
              <a:t>Intellectual Disabilities</a:t>
            </a:r>
            <a:endParaRPr lang="en-US" dirty="0">
              <a:solidFill>
                <a:schemeClr val="accent6"/>
              </a:solidFill>
            </a:endParaRPr>
          </a:p>
        </p:txBody>
      </p:sp>
      <p:sp>
        <p:nvSpPr>
          <p:cNvPr id="3" name="Content Placeholder 2"/>
          <p:cNvSpPr>
            <a:spLocks noGrp="1"/>
          </p:cNvSpPr>
          <p:nvPr>
            <p:ph idx="1"/>
          </p:nvPr>
        </p:nvSpPr>
        <p:spPr/>
        <p:txBody>
          <a:bodyPr/>
          <a:lstStyle/>
          <a:p>
            <a:r>
              <a:rPr lang="en-US" u="sng" dirty="0" smtClean="0"/>
              <a:t>Intellectual disability </a:t>
            </a:r>
            <a:r>
              <a:rPr lang="en-US" dirty="0" smtClean="0"/>
              <a:t>is a more current name for mental retardation. It is characterized by significant limitations in intellectual functioning and adaptive behavior as expressed in conceptual, social, and practical adaptive skills. (evident before age 18)</a:t>
            </a:r>
          </a:p>
          <a:p>
            <a:pPr lvl="1"/>
            <a:r>
              <a:rPr lang="en-US" dirty="0" smtClean="0"/>
              <a:t>Usually measured by IQ tests; score below 70 is an indicator</a:t>
            </a:r>
          </a:p>
          <a:p>
            <a:pPr lvl="1"/>
            <a:r>
              <a:rPr lang="en-US" dirty="0" smtClean="0"/>
              <a:t>Must also be problems with adaptive behavior, day-to-day independent living, and social functioning.</a:t>
            </a:r>
          </a:p>
          <a:p>
            <a:pPr lvl="1"/>
            <a:r>
              <a:rPr lang="en-US" dirty="0" smtClean="0"/>
              <a:t>Needed support varies as does severity of disability. </a:t>
            </a:r>
          </a:p>
        </p:txBody>
      </p:sp>
    </p:spTree>
    <p:extLst>
      <p:ext uri="{BB962C8B-B14F-4D97-AF65-F5344CB8AC3E}">
        <p14:creationId xmlns:p14="http://schemas.microsoft.com/office/powerpoint/2010/main" val="33981826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solidFill>
              </a:rPr>
              <a:t>Students with Learning Challenges:</a:t>
            </a:r>
            <a:br>
              <a:rPr lang="en-US" dirty="0" smtClean="0">
                <a:solidFill>
                  <a:schemeClr val="accent6"/>
                </a:solidFill>
              </a:rPr>
            </a:br>
            <a:r>
              <a:rPr lang="en-US" dirty="0" smtClean="0">
                <a:solidFill>
                  <a:schemeClr val="bg1"/>
                </a:solidFill>
              </a:rPr>
              <a:t>Health and Sensory Impairments</a:t>
            </a:r>
            <a:endParaRPr lang="en-US" dirty="0">
              <a:solidFill>
                <a:schemeClr val="accent6"/>
              </a:solidFill>
            </a:endParaRPr>
          </a:p>
        </p:txBody>
      </p:sp>
      <p:sp>
        <p:nvSpPr>
          <p:cNvPr id="3" name="Content Placeholder 2"/>
          <p:cNvSpPr>
            <a:spLocks noGrp="1"/>
          </p:cNvSpPr>
          <p:nvPr>
            <p:ph idx="1"/>
          </p:nvPr>
        </p:nvSpPr>
        <p:spPr/>
        <p:txBody>
          <a:bodyPr/>
          <a:lstStyle/>
          <a:p>
            <a:r>
              <a:rPr lang="en-US" dirty="0" smtClean="0"/>
              <a:t>Many impairments exist that require special attention, accommodation, or instruction. Our book covers a range of health and sensory impairments in depth:</a:t>
            </a:r>
          </a:p>
          <a:p>
            <a:pPr lvl="1"/>
            <a:r>
              <a:rPr lang="en-US" dirty="0" smtClean="0"/>
              <a:t>Cerebral palsy and multiple disabilities (page 150)</a:t>
            </a:r>
          </a:p>
          <a:p>
            <a:pPr lvl="1"/>
            <a:r>
              <a:rPr lang="en-US" dirty="0" smtClean="0"/>
              <a:t>Epilepsy (page 151)</a:t>
            </a:r>
          </a:p>
          <a:p>
            <a:pPr lvl="1"/>
            <a:r>
              <a:rPr lang="en-US" dirty="0" smtClean="0"/>
              <a:t>Asthma, HIV/AIDS, and Diabetes (page 152)</a:t>
            </a:r>
          </a:p>
          <a:p>
            <a:pPr lvl="1"/>
            <a:r>
              <a:rPr lang="en-US" dirty="0" smtClean="0"/>
              <a:t>Vision Impairments (page 152)</a:t>
            </a:r>
          </a:p>
          <a:p>
            <a:pPr lvl="1"/>
            <a:r>
              <a:rPr lang="en-US" dirty="0" smtClean="0"/>
              <a:t>Deaf (page 153)</a:t>
            </a:r>
          </a:p>
          <a:p>
            <a:pPr lvl="1"/>
            <a:endParaRPr lang="en-US" dirty="0"/>
          </a:p>
          <a:p>
            <a:pPr lvl="1"/>
            <a:endParaRPr lang="en-US" dirty="0"/>
          </a:p>
        </p:txBody>
      </p:sp>
    </p:spTree>
    <p:extLst>
      <p:ext uri="{BB962C8B-B14F-4D97-AF65-F5344CB8AC3E}">
        <p14:creationId xmlns:p14="http://schemas.microsoft.com/office/powerpoint/2010/main" val="14521498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solidFill>
              </a:rPr>
              <a:t>Students with Learning Disabilities:</a:t>
            </a:r>
            <a:br>
              <a:rPr lang="en-US" dirty="0" smtClean="0">
                <a:solidFill>
                  <a:schemeClr val="accent6"/>
                </a:solidFill>
              </a:rPr>
            </a:br>
            <a:r>
              <a:rPr lang="en-US" dirty="0" smtClean="0">
                <a:solidFill>
                  <a:schemeClr val="bg1"/>
                </a:solidFill>
              </a:rPr>
              <a:t>Autism Spectrum/Asperger Syndrome</a:t>
            </a:r>
            <a:endParaRPr lang="en-US" dirty="0">
              <a:solidFill>
                <a:schemeClr val="accent6"/>
              </a:solidFill>
            </a:endParaRPr>
          </a:p>
        </p:txBody>
      </p:sp>
      <p:sp>
        <p:nvSpPr>
          <p:cNvPr id="3" name="Content Placeholder 2"/>
          <p:cNvSpPr>
            <a:spLocks noGrp="1"/>
          </p:cNvSpPr>
          <p:nvPr>
            <p:ph idx="1"/>
          </p:nvPr>
        </p:nvSpPr>
        <p:spPr/>
        <p:txBody>
          <a:bodyPr/>
          <a:lstStyle/>
          <a:p>
            <a:r>
              <a:rPr lang="en-US" u="sng" dirty="0" smtClean="0"/>
              <a:t>Autism</a:t>
            </a:r>
            <a:r>
              <a:rPr lang="en-US" dirty="0" smtClean="0"/>
              <a:t> is defined as a developmental disability significantly affecting verbal and nonverbal communication and social interaction, general evident before age three, that adversely affect the child’s educational performance. The preferred term, </a:t>
            </a:r>
            <a:r>
              <a:rPr lang="en-US" u="sng" dirty="0" smtClean="0"/>
              <a:t>autism spectrum disorders</a:t>
            </a:r>
            <a:r>
              <a:rPr lang="en-US" dirty="0" smtClean="0"/>
              <a:t>, emphasizes the range of disorders, from mild to severe. </a:t>
            </a:r>
          </a:p>
          <a:p>
            <a:pPr lvl="1"/>
            <a:r>
              <a:rPr lang="en-US" dirty="0" smtClean="0"/>
              <a:t>Autism spectrum is dramatically increasing in children. CDC report states 1 in 310 girls and 1 in 70 boys are affected.</a:t>
            </a:r>
          </a:p>
          <a:p>
            <a:pPr lvl="1"/>
            <a:r>
              <a:rPr lang="en-US" dirty="0" smtClean="0"/>
              <a:t>Children may have difficulties in social relations, avoid eye contact, don’t share feelings of enjoyment or interest with others, have impaired communication, and have few verbal or language skills. May be sensitive to sensory </a:t>
            </a:r>
            <a:r>
              <a:rPr lang="en-US" dirty="0" err="1" smtClean="0"/>
              <a:t>imformation</a:t>
            </a:r>
            <a:r>
              <a:rPr lang="en-US" dirty="0" smtClean="0"/>
              <a:t>.</a:t>
            </a:r>
            <a:endParaRPr lang="en-US" dirty="0"/>
          </a:p>
        </p:txBody>
      </p:sp>
    </p:spTree>
    <p:extLst>
      <p:ext uri="{BB962C8B-B14F-4D97-AF65-F5344CB8AC3E}">
        <p14:creationId xmlns:p14="http://schemas.microsoft.com/office/powerpoint/2010/main" val="23429553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6"/>
                </a:solidFill>
              </a:rPr>
              <a:t>Students with Learning Disabilities:</a:t>
            </a:r>
            <a:br>
              <a:rPr lang="en-US" dirty="0">
                <a:solidFill>
                  <a:schemeClr val="accent6"/>
                </a:solidFill>
              </a:rPr>
            </a:br>
            <a:r>
              <a:rPr lang="en-US" dirty="0">
                <a:solidFill>
                  <a:schemeClr val="bg1"/>
                </a:solidFill>
              </a:rPr>
              <a:t>Autism Spectrum/Asperger Syndrome</a:t>
            </a:r>
            <a:endParaRPr lang="en-US" dirty="0"/>
          </a:p>
        </p:txBody>
      </p:sp>
      <p:sp>
        <p:nvSpPr>
          <p:cNvPr id="3" name="Content Placeholder 2"/>
          <p:cNvSpPr>
            <a:spLocks noGrp="1"/>
          </p:cNvSpPr>
          <p:nvPr>
            <p:ph idx="1"/>
          </p:nvPr>
        </p:nvSpPr>
        <p:spPr/>
        <p:txBody>
          <a:bodyPr/>
          <a:lstStyle/>
          <a:p>
            <a:r>
              <a:rPr lang="en-US" u="sng" dirty="0" smtClean="0"/>
              <a:t>Asperger Syndrome</a:t>
            </a:r>
            <a:r>
              <a:rPr lang="en-US" dirty="0" smtClean="0"/>
              <a:t> is included on the autism spectrum. Children share many of the autism characteristics, but have greater trouble with social relations. Language is less affected. Many people with Asperger syndrome are above average intelligence or very gifted in one subject.</a:t>
            </a:r>
          </a:p>
          <a:p>
            <a:r>
              <a:rPr lang="en-US" b="1" dirty="0" smtClean="0"/>
              <a:t>Theory of Mind</a:t>
            </a:r>
            <a:r>
              <a:rPr lang="en-US" dirty="0" smtClean="0"/>
              <a:t> describes the understanding that you and other people have minds, thoughts, and emotions—something people with autism spectrum disorders lack.</a:t>
            </a:r>
          </a:p>
          <a:p>
            <a:r>
              <a:rPr lang="en-US" dirty="0" smtClean="0"/>
              <a:t>Interventions must begin early and be intensive in focusing on communication and social relations. Providing smaller classes, ensuring consistency, using visuals and assistive technology are a few strategies.</a:t>
            </a:r>
            <a:endParaRPr lang="en-US" dirty="0"/>
          </a:p>
        </p:txBody>
      </p:sp>
    </p:spTree>
    <p:extLst>
      <p:ext uri="{BB962C8B-B14F-4D97-AF65-F5344CB8AC3E}">
        <p14:creationId xmlns:p14="http://schemas.microsoft.com/office/powerpoint/2010/main" val="20592793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solidFill>
              </a:rPr>
              <a:t>Students with Learning Challenges</a:t>
            </a:r>
            <a:endParaRPr lang="en-US" dirty="0">
              <a:solidFill>
                <a:schemeClr val="accent6"/>
              </a:solidFill>
            </a:endParaRPr>
          </a:p>
        </p:txBody>
      </p:sp>
      <p:sp>
        <p:nvSpPr>
          <p:cNvPr id="3" name="Content Placeholder 2"/>
          <p:cNvSpPr>
            <a:spLocks noGrp="1"/>
          </p:cNvSpPr>
          <p:nvPr>
            <p:ph idx="1"/>
          </p:nvPr>
        </p:nvSpPr>
        <p:spPr/>
        <p:txBody>
          <a:bodyPr/>
          <a:lstStyle/>
          <a:p>
            <a:r>
              <a:rPr lang="en-US" dirty="0" smtClean="0"/>
              <a:t>One very serious problem for students with all types of learning challenges is not enough intervention early in education/life. A new option in the 2004 revision of IDEA is </a:t>
            </a:r>
            <a:r>
              <a:rPr lang="en-US" b="1" dirty="0" smtClean="0"/>
              <a:t>Response to Intervention (RTI).</a:t>
            </a:r>
          </a:p>
          <a:p>
            <a:pPr lvl="1"/>
            <a:r>
              <a:rPr lang="en-US" dirty="0" smtClean="0"/>
              <a:t>A three-tiered approach to ensure students get research-based instruction early on, and that interventions are attempted and documented for struggling students.</a:t>
            </a:r>
          </a:p>
          <a:p>
            <a:pPr lvl="1"/>
            <a:r>
              <a:rPr lang="en-US" dirty="0" smtClean="0"/>
              <a:t>Used to determine who needs more intensive learning support.</a:t>
            </a:r>
          </a:p>
          <a:p>
            <a:pPr lvl="1"/>
            <a:r>
              <a:rPr lang="en-US" dirty="0" smtClean="0"/>
              <a:t>Children struggling in regular classroom move “up a tier” and receive extra support and additional small-group instruction.</a:t>
            </a:r>
            <a:endParaRPr lang="en-US" dirty="0"/>
          </a:p>
        </p:txBody>
      </p:sp>
    </p:spTree>
    <p:extLst>
      <p:ext uri="{BB962C8B-B14F-4D97-AF65-F5344CB8AC3E}">
        <p14:creationId xmlns:p14="http://schemas.microsoft.com/office/powerpoint/2010/main" val="18142308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3">
                    <a:lumMod val="60000"/>
                    <a:lumOff val="40000"/>
                  </a:schemeClr>
                </a:solidFill>
              </a:rPr>
              <a:t>Students Who </a:t>
            </a:r>
            <a:r>
              <a:rPr lang="en-US" dirty="0">
                <a:solidFill>
                  <a:schemeClr val="accent3">
                    <a:lumMod val="60000"/>
                    <a:lumOff val="40000"/>
                  </a:schemeClr>
                </a:solidFill>
              </a:rPr>
              <a:t>A</a:t>
            </a:r>
            <a:r>
              <a:rPr lang="en-US" dirty="0" smtClean="0">
                <a:solidFill>
                  <a:schemeClr val="accent3">
                    <a:lumMod val="60000"/>
                    <a:lumOff val="40000"/>
                  </a:schemeClr>
                </a:solidFill>
              </a:rPr>
              <a:t>re Gifted and Talented</a:t>
            </a:r>
            <a:endParaRPr lang="en-US" dirty="0">
              <a:solidFill>
                <a:schemeClr val="accent3">
                  <a:lumMod val="60000"/>
                  <a:lumOff val="40000"/>
                </a:schemeClr>
              </a:solidFill>
            </a:endParaRPr>
          </a:p>
        </p:txBody>
      </p:sp>
      <p:sp>
        <p:nvSpPr>
          <p:cNvPr id="3" name="Content Placeholder 2"/>
          <p:cNvSpPr>
            <a:spLocks noGrp="1"/>
          </p:cNvSpPr>
          <p:nvPr>
            <p:ph idx="1"/>
          </p:nvPr>
        </p:nvSpPr>
        <p:spPr>
          <a:xfrm>
            <a:off x="1154954" y="2603499"/>
            <a:ext cx="8825659" cy="4016241"/>
          </a:xfrm>
        </p:spPr>
        <p:txBody>
          <a:bodyPr>
            <a:normAutofit/>
          </a:bodyPr>
          <a:lstStyle/>
          <a:p>
            <a:r>
              <a:rPr lang="en-US" dirty="0" smtClean="0"/>
              <a:t>Gifted students are defined as very bright, creative, and talented students. Those who “give evidence of high achievement capability in areas such as intellectual, creative, artistic, or leadership capacity, or in specific academic fields, and who need services or activities not ordinarily provided by the school in order to fully develop those capabilities” (page 156, NCLB). </a:t>
            </a:r>
          </a:p>
          <a:p>
            <a:r>
              <a:rPr lang="en-US" dirty="0" smtClean="0"/>
              <a:t>Being gifted comes from equal parts nature and nurture—students show their talents at a very young age, but researchers find that deep and prolonged practice (and support from teachers and parents) is necessary to achieve the most.</a:t>
            </a:r>
          </a:p>
          <a:p>
            <a:r>
              <a:rPr lang="en-US" dirty="0" smtClean="0"/>
              <a:t>Gifted students may struggle socially to fit in with their peers, or be bored in class. Often they skip grades or “accelerate” through schooling. Gifted students should be taught with other gifted students. </a:t>
            </a:r>
            <a:endParaRPr lang="en-US" dirty="0"/>
          </a:p>
        </p:txBody>
      </p:sp>
    </p:spTree>
    <p:extLst>
      <p:ext uri="{BB962C8B-B14F-4D97-AF65-F5344CB8AC3E}">
        <p14:creationId xmlns:p14="http://schemas.microsoft.com/office/powerpoint/2010/main" val="9612425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Summary Conclusion</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t>To conclude Chapter 4, I will highlight that as teachers, we must be prepared to know how to </a:t>
            </a:r>
            <a:r>
              <a:rPr lang="en-US" b="1" dirty="0" smtClean="0"/>
              <a:t>identify </a:t>
            </a:r>
            <a:r>
              <a:rPr lang="en-US" dirty="0" smtClean="0"/>
              <a:t>and </a:t>
            </a:r>
            <a:r>
              <a:rPr lang="en-US" b="1" dirty="0" smtClean="0"/>
              <a:t>best instruct</a:t>
            </a:r>
            <a:r>
              <a:rPr lang="en-US" dirty="0" smtClean="0"/>
              <a:t> students with unique and different needs and abilities. Be aware that every child has learning needs, and differentiate your instruction to best fit. Work with parents and special education teachers, and most importantly listen to your students. Most importantly remember that </a:t>
            </a:r>
            <a:r>
              <a:rPr lang="en-US" b="1" dirty="0" smtClean="0"/>
              <a:t>intelligence does not always manifest in the same way, and each child is intelligent and capable of learning in his/her own way.</a:t>
            </a:r>
            <a:r>
              <a:rPr lang="en-US" dirty="0" smtClean="0"/>
              <a:t> </a:t>
            </a:r>
            <a:endParaRPr lang="en-US" dirty="0"/>
          </a:p>
        </p:txBody>
      </p:sp>
    </p:spTree>
    <p:extLst>
      <p:ext uri="{BB962C8B-B14F-4D97-AF65-F5344CB8AC3E}">
        <p14:creationId xmlns:p14="http://schemas.microsoft.com/office/powerpoint/2010/main" val="2129866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Intelligence</a:t>
            </a:r>
            <a:endParaRPr lang="en-US" dirty="0">
              <a:solidFill>
                <a:schemeClr val="accent1"/>
              </a:solidFill>
            </a:endParaRPr>
          </a:p>
        </p:txBody>
      </p:sp>
      <p:sp>
        <p:nvSpPr>
          <p:cNvPr id="3" name="Content Placeholder 2"/>
          <p:cNvSpPr>
            <a:spLocks noGrp="1"/>
          </p:cNvSpPr>
          <p:nvPr>
            <p:ph idx="1"/>
          </p:nvPr>
        </p:nvSpPr>
        <p:spPr/>
        <p:txBody>
          <a:bodyPr>
            <a:normAutofit/>
          </a:bodyPr>
          <a:lstStyle/>
          <a:p>
            <a:r>
              <a:rPr lang="en-US" dirty="0" smtClean="0"/>
              <a:t>Intelligence is difficult to define, and the concept in education is often misunderstood. </a:t>
            </a:r>
            <a:r>
              <a:rPr lang="en-US" u="sng" dirty="0" smtClean="0"/>
              <a:t>Labels </a:t>
            </a:r>
            <a:r>
              <a:rPr lang="en-US" dirty="0" smtClean="0"/>
              <a:t>are given to students such as “disabled” or “gifted”.</a:t>
            </a:r>
          </a:p>
          <a:p>
            <a:r>
              <a:rPr lang="en-US" dirty="0" smtClean="0"/>
              <a:t>Labels can both stigmatize and help students—being identified as “special needs” can protect the student and help them get the assistance they deserve.</a:t>
            </a:r>
          </a:p>
          <a:p>
            <a:r>
              <a:rPr lang="en-US" dirty="0" smtClean="0"/>
              <a:t>A </a:t>
            </a:r>
            <a:r>
              <a:rPr lang="en-US" u="sng" dirty="0" smtClean="0"/>
              <a:t>disability</a:t>
            </a:r>
            <a:r>
              <a:rPr lang="en-US" dirty="0" smtClean="0"/>
              <a:t> is the inability to do something specific, and a </a:t>
            </a:r>
            <a:r>
              <a:rPr lang="en-US" u="sng" dirty="0" smtClean="0"/>
              <a:t>handicap</a:t>
            </a:r>
            <a:r>
              <a:rPr lang="en-US" dirty="0" smtClean="0"/>
              <a:t> is a disadvantage in a particular situation, sometimes caused by a disability. </a:t>
            </a:r>
          </a:p>
        </p:txBody>
      </p:sp>
    </p:spTree>
    <p:extLst>
      <p:ext uri="{BB962C8B-B14F-4D97-AF65-F5344CB8AC3E}">
        <p14:creationId xmlns:p14="http://schemas.microsoft.com/office/powerpoint/2010/main" val="11025506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Study Tools</a:t>
            </a:r>
            <a:endParaRPr lang="en-US" dirty="0"/>
          </a:p>
        </p:txBody>
      </p:sp>
      <p:sp>
        <p:nvSpPr>
          <p:cNvPr id="3" name="Content Placeholder 2"/>
          <p:cNvSpPr>
            <a:spLocks noGrp="1"/>
          </p:cNvSpPr>
          <p:nvPr>
            <p:ph idx="1"/>
          </p:nvPr>
        </p:nvSpPr>
        <p:spPr/>
        <p:txBody>
          <a:bodyPr/>
          <a:lstStyle/>
          <a:p>
            <a:r>
              <a:rPr lang="en-US" dirty="0" smtClean="0"/>
              <a:t>Click link to access a quizlet of key terms and theories/theorists to help further your understanding of Chapter 4. </a:t>
            </a:r>
          </a:p>
          <a:p>
            <a:r>
              <a:rPr lang="en-US" dirty="0">
                <a:hlinkClick r:id="rId2"/>
              </a:rPr>
              <a:t>http://quizlet.com/_</a:t>
            </a:r>
            <a:r>
              <a:rPr lang="en-US" dirty="0" smtClean="0">
                <a:hlinkClick r:id="rId2"/>
              </a:rPr>
              <a:t>ky0lb</a:t>
            </a:r>
            <a:endParaRPr lang="en-US" dirty="0" smtClean="0"/>
          </a:p>
          <a:p>
            <a:pPr marL="0" indent="0">
              <a:buNone/>
            </a:pPr>
            <a:endParaRPr lang="en-US" dirty="0"/>
          </a:p>
        </p:txBody>
      </p:sp>
    </p:spTree>
    <p:extLst>
      <p:ext uri="{BB962C8B-B14F-4D97-AF65-F5344CB8AC3E}">
        <p14:creationId xmlns:p14="http://schemas.microsoft.com/office/powerpoint/2010/main" val="34174380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Intelligence</a:t>
            </a:r>
            <a:endParaRPr lang="en-US" dirty="0">
              <a:solidFill>
                <a:schemeClr val="accent1"/>
              </a:solidFill>
            </a:endParaRPr>
          </a:p>
        </p:txBody>
      </p:sp>
      <p:sp>
        <p:nvSpPr>
          <p:cNvPr id="3" name="Content Placeholder 2"/>
          <p:cNvSpPr>
            <a:spLocks noGrp="1"/>
          </p:cNvSpPr>
          <p:nvPr>
            <p:ph idx="1"/>
          </p:nvPr>
        </p:nvSpPr>
        <p:spPr/>
        <p:txBody>
          <a:bodyPr/>
          <a:lstStyle/>
          <a:p>
            <a:r>
              <a:rPr lang="en-US" dirty="0"/>
              <a:t>When dealing with disabilities it is important to remember:</a:t>
            </a:r>
          </a:p>
          <a:p>
            <a:pPr lvl="1"/>
            <a:r>
              <a:rPr lang="en-US" dirty="0"/>
              <a:t>Do not feel pity for people with disabilities, and speak to them, not about them</a:t>
            </a:r>
          </a:p>
          <a:p>
            <a:pPr lvl="1"/>
            <a:r>
              <a:rPr lang="en-US" dirty="0"/>
              <a:t>Use “person-first” language</a:t>
            </a:r>
          </a:p>
          <a:p>
            <a:pPr lvl="1"/>
            <a:r>
              <a:rPr lang="en-US" dirty="0"/>
              <a:t>Avoid using bias when identifying disability based on a student’s race, culture, or socioeconomic background (minorities are overrepresented)</a:t>
            </a:r>
          </a:p>
          <a:p>
            <a:pPr lvl="1"/>
            <a:r>
              <a:rPr lang="en-US" dirty="0"/>
              <a:t>Intelligence is more than one </a:t>
            </a:r>
            <a:r>
              <a:rPr lang="en-US" i="1" dirty="0"/>
              <a:t>ability </a:t>
            </a:r>
            <a:r>
              <a:rPr lang="en-US" dirty="0"/>
              <a:t>(or disability)</a:t>
            </a:r>
          </a:p>
          <a:p>
            <a:endParaRPr lang="en-US" dirty="0"/>
          </a:p>
        </p:txBody>
      </p:sp>
    </p:spTree>
    <p:extLst>
      <p:ext uri="{BB962C8B-B14F-4D97-AF65-F5344CB8AC3E}">
        <p14:creationId xmlns:p14="http://schemas.microsoft.com/office/powerpoint/2010/main" val="13857131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Intelligence</a:t>
            </a:r>
            <a:endParaRPr lang="en-US" dirty="0">
              <a:solidFill>
                <a:schemeClr val="accent1"/>
              </a:solidFill>
            </a:endParaRPr>
          </a:p>
        </p:txBody>
      </p:sp>
      <p:sp>
        <p:nvSpPr>
          <p:cNvPr id="3" name="Content Placeholder 2"/>
          <p:cNvSpPr>
            <a:spLocks noGrp="1"/>
          </p:cNvSpPr>
          <p:nvPr>
            <p:ph idx="1"/>
          </p:nvPr>
        </p:nvSpPr>
        <p:spPr/>
        <p:txBody>
          <a:bodyPr>
            <a:normAutofit/>
          </a:bodyPr>
          <a:lstStyle/>
          <a:p>
            <a:r>
              <a:rPr lang="en-US" dirty="0" smtClean="0"/>
              <a:t>Intelligence is based off of the capacity to learn, the total knowledge a person has acquired, and the ability to adapt to new situations. </a:t>
            </a:r>
            <a:endParaRPr lang="en-US" dirty="0"/>
          </a:p>
          <a:p>
            <a:r>
              <a:rPr lang="en-US" b="1" dirty="0" smtClean="0"/>
              <a:t>“The ability to reason deductively or inductively, think abstractly, use analogies, synthesize information, and apply it to new domains” </a:t>
            </a:r>
            <a:r>
              <a:rPr lang="en-US" dirty="0" smtClean="0"/>
              <a:t>(page 119)</a:t>
            </a:r>
          </a:p>
          <a:p>
            <a:r>
              <a:rPr lang="en-US" dirty="0" smtClean="0"/>
              <a:t>Psychologists agree there is a </a:t>
            </a:r>
            <a:r>
              <a:rPr lang="en-US" u="sng" dirty="0" smtClean="0"/>
              <a:t>general intelligence, </a:t>
            </a:r>
            <a:r>
              <a:rPr lang="en-US" dirty="0" smtClean="0"/>
              <a:t>a general factor in cognitive ability that is related to performance on all mental tests.</a:t>
            </a:r>
            <a:endParaRPr lang="en-US" dirty="0"/>
          </a:p>
        </p:txBody>
      </p:sp>
    </p:spTree>
    <p:extLst>
      <p:ext uri="{BB962C8B-B14F-4D97-AF65-F5344CB8AC3E}">
        <p14:creationId xmlns:p14="http://schemas.microsoft.com/office/powerpoint/2010/main" val="2998136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Intelligence</a:t>
            </a:r>
            <a:endParaRPr lang="en-US" dirty="0">
              <a:solidFill>
                <a:schemeClr val="accent1"/>
              </a:solidFill>
            </a:endParaRPr>
          </a:p>
        </p:txBody>
      </p:sp>
      <p:sp>
        <p:nvSpPr>
          <p:cNvPr id="3" name="Content Placeholder 2"/>
          <p:cNvSpPr>
            <a:spLocks noGrp="1"/>
          </p:cNvSpPr>
          <p:nvPr>
            <p:ph idx="1"/>
          </p:nvPr>
        </p:nvSpPr>
        <p:spPr/>
        <p:txBody>
          <a:bodyPr/>
          <a:lstStyle/>
          <a:p>
            <a:r>
              <a:rPr lang="en-US" u="sng" dirty="0"/>
              <a:t>Fluid intelligence</a:t>
            </a:r>
            <a:r>
              <a:rPr lang="en-US" dirty="0"/>
              <a:t> is the mental efficiency and reasoning ability grounded in brain development.</a:t>
            </a:r>
          </a:p>
          <a:p>
            <a:r>
              <a:rPr lang="en-US" u="sng" dirty="0"/>
              <a:t>Crystallized intelligence</a:t>
            </a:r>
            <a:r>
              <a:rPr lang="en-US" dirty="0"/>
              <a:t> is the ability to apply the problem-solving methods appropriate in your cultural context.</a:t>
            </a:r>
          </a:p>
          <a:p>
            <a:r>
              <a:rPr lang="en-US" dirty="0"/>
              <a:t>Fluid intelligence decreases throughout a life-span, while crystallized increases. </a:t>
            </a:r>
          </a:p>
          <a:p>
            <a:r>
              <a:rPr lang="en-US" dirty="0"/>
              <a:t>Intelligence can be thought of as a hierarchy of abilities, with general ability at the top and more specific abilities (learning and memory, language, processing speed, </a:t>
            </a:r>
            <a:r>
              <a:rPr lang="en-US" dirty="0" err="1"/>
              <a:t>etc</a:t>
            </a:r>
            <a:r>
              <a:rPr lang="en-US" dirty="0"/>
              <a:t>) lower down.</a:t>
            </a:r>
          </a:p>
          <a:p>
            <a:endParaRPr lang="en-US" dirty="0"/>
          </a:p>
        </p:txBody>
      </p:sp>
    </p:spTree>
    <p:extLst>
      <p:ext uri="{BB962C8B-B14F-4D97-AF65-F5344CB8AC3E}">
        <p14:creationId xmlns:p14="http://schemas.microsoft.com/office/powerpoint/2010/main" val="16743274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Intelligence</a:t>
            </a:r>
            <a:endParaRPr lang="en-US" dirty="0">
              <a:solidFill>
                <a:schemeClr val="accent1"/>
              </a:solidFill>
            </a:endParaRPr>
          </a:p>
        </p:txBody>
      </p:sp>
      <p:sp>
        <p:nvSpPr>
          <p:cNvPr id="3" name="Content Placeholder 2"/>
          <p:cNvSpPr>
            <a:spLocks noGrp="1"/>
          </p:cNvSpPr>
          <p:nvPr>
            <p:ph sz="half" idx="1"/>
          </p:nvPr>
        </p:nvSpPr>
        <p:spPr>
          <a:xfrm>
            <a:off x="1154954" y="2603500"/>
            <a:ext cx="4820843" cy="3642754"/>
          </a:xfrm>
        </p:spPr>
        <p:txBody>
          <a:bodyPr>
            <a:normAutofit/>
          </a:bodyPr>
          <a:lstStyle/>
          <a:p>
            <a:r>
              <a:rPr lang="en-US" b="1" dirty="0" smtClean="0"/>
              <a:t>Multiple Intelligences— </a:t>
            </a:r>
            <a:r>
              <a:rPr lang="en-US" dirty="0" smtClean="0"/>
              <a:t>a theory by Howard Gardner that there are 8 separate intelligences: logical-mathematical, linguistic, musical, spatial, kinesthetic, interpersonal, intrapersonal, and naturalist. </a:t>
            </a:r>
          </a:p>
          <a:p>
            <a:r>
              <a:rPr lang="en-US" dirty="0" smtClean="0"/>
              <a:t>Gardner believes an intelligence is a “biopsychological potential to process information in certain ways in order to solve problems or create products…” (page 120)</a:t>
            </a:r>
          </a:p>
        </p:txBody>
      </p:sp>
      <p:sp>
        <p:nvSpPr>
          <p:cNvPr id="4" name="Content Placeholder 3"/>
          <p:cNvSpPr>
            <a:spLocks noGrp="1"/>
          </p:cNvSpPr>
          <p:nvPr>
            <p:ph sz="half" idx="2"/>
          </p:nvPr>
        </p:nvSpPr>
        <p:spPr>
          <a:xfrm>
            <a:off x="6208712" y="2603500"/>
            <a:ext cx="5098939" cy="3887452"/>
          </a:xfrm>
        </p:spPr>
        <p:txBody>
          <a:bodyPr>
            <a:normAutofit/>
          </a:bodyPr>
          <a:lstStyle/>
          <a:p>
            <a:r>
              <a:rPr lang="en-US" dirty="0" smtClean="0"/>
              <a:t>The Multiple Intelligences theory is not widely encouraged or accepted, although educators have embraced it. Experts conclude that the intelligences are interrelated rather than separate, and that Gardner’s intelligences are really personality traits or talents/preferences. </a:t>
            </a:r>
          </a:p>
        </p:txBody>
      </p:sp>
    </p:spTree>
    <p:extLst>
      <p:ext uri="{BB962C8B-B14F-4D97-AF65-F5344CB8AC3E}">
        <p14:creationId xmlns:p14="http://schemas.microsoft.com/office/powerpoint/2010/main" val="35877088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Intelligence</a:t>
            </a:r>
            <a:endParaRPr lang="en-US" dirty="0">
              <a:solidFill>
                <a:schemeClr val="accent1"/>
              </a:solidFill>
            </a:endParaRPr>
          </a:p>
        </p:txBody>
      </p:sp>
      <p:sp>
        <p:nvSpPr>
          <p:cNvPr id="3" name="Content Placeholder 2"/>
          <p:cNvSpPr>
            <a:spLocks noGrp="1"/>
          </p:cNvSpPr>
          <p:nvPr>
            <p:ph idx="1"/>
          </p:nvPr>
        </p:nvSpPr>
        <p:spPr/>
        <p:txBody>
          <a:bodyPr/>
          <a:lstStyle/>
          <a:p>
            <a:r>
              <a:rPr lang="en-US" dirty="0"/>
              <a:t>IN SCHOOLS: teachers should </a:t>
            </a:r>
            <a:r>
              <a:rPr lang="en-US" i="1" dirty="0"/>
              <a:t>differentiate </a:t>
            </a:r>
            <a:r>
              <a:rPr lang="en-US" dirty="0"/>
              <a:t>their instruction to connect with each student, but this does not necessarily mean to teach each lesson in  different ways. </a:t>
            </a:r>
          </a:p>
          <a:p>
            <a:r>
              <a:rPr lang="en-US" dirty="0"/>
              <a:t>Concepts should be taught in several appropriate ways. Intelligences are not the same as learning styles. </a:t>
            </a:r>
          </a:p>
          <a:p>
            <a:endParaRPr lang="en-US" dirty="0"/>
          </a:p>
        </p:txBody>
      </p:sp>
    </p:spTree>
    <p:extLst>
      <p:ext uri="{BB962C8B-B14F-4D97-AF65-F5344CB8AC3E}">
        <p14:creationId xmlns:p14="http://schemas.microsoft.com/office/powerpoint/2010/main" val="29472058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Intelligence</a:t>
            </a:r>
            <a:endParaRPr lang="en-US" dirty="0">
              <a:solidFill>
                <a:schemeClr val="accent1"/>
              </a:solidFill>
            </a:endParaRPr>
          </a:p>
        </p:txBody>
      </p:sp>
      <p:sp>
        <p:nvSpPr>
          <p:cNvPr id="3" name="Content Placeholder 2"/>
          <p:cNvSpPr>
            <a:spLocks noGrp="1"/>
          </p:cNvSpPr>
          <p:nvPr>
            <p:ph sz="half" idx="1"/>
          </p:nvPr>
        </p:nvSpPr>
        <p:spPr/>
        <p:txBody>
          <a:bodyPr>
            <a:normAutofit lnSpcReduction="10000"/>
          </a:bodyPr>
          <a:lstStyle/>
          <a:p>
            <a:r>
              <a:rPr lang="en-US" dirty="0" smtClean="0"/>
              <a:t>So far we’ve summarized how humans differ in the content of intelligence (abilities). Now we look at the differences in information processing—how humans use information to solve problems and behave intelligently.</a:t>
            </a:r>
          </a:p>
          <a:p>
            <a:r>
              <a:rPr lang="en-US" dirty="0" smtClean="0"/>
              <a:t>Sternberg’s </a:t>
            </a:r>
            <a:r>
              <a:rPr lang="en-US" u="sng" dirty="0" smtClean="0"/>
              <a:t>triarchic theory of successful intelligence </a:t>
            </a:r>
            <a:r>
              <a:rPr lang="en-US" dirty="0" smtClean="0"/>
              <a:t>is a 3-part cognitive process approach to understanding intelligence.</a:t>
            </a:r>
          </a:p>
          <a:p>
            <a:r>
              <a:rPr lang="en-US" dirty="0" smtClean="0"/>
              <a:t>3 kinds of successful intelligence: analytic, creative, and practical</a:t>
            </a:r>
            <a:endParaRPr lang="en-US" dirty="0"/>
          </a:p>
        </p:txBody>
      </p:sp>
      <p:sp>
        <p:nvSpPr>
          <p:cNvPr id="4" name="Content Placeholder 3"/>
          <p:cNvSpPr>
            <a:spLocks noGrp="1"/>
          </p:cNvSpPr>
          <p:nvPr>
            <p:ph sz="half" idx="2"/>
          </p:nvPr>
        </p:nvSpPr>
        <p:spPr/>
        <p:txBody>
          <a:bodyPr>
            <a:normAutofit lnSpcReduction="10000"/>
          </a:bodyPr>
          <a:lstStyle/>
          <a:p>
            <a:r>
              <a:rPr lang="en-US" dirty="0" smtClean="0"/>
              <a:t>The process serves three functions:</a:t>
            </a:r>
          </a:p>
          <a:p>
            <a:pPr lvl="1"/>
            <a:r>
              <a:rPr lang="en-US" dirty="0" smtClean="0"/>
              <a:t>Higher order planning, strategy selection, and monitoring (thinking processes)</a:t>
            </a:r>
          </a:p>
          <a:p>
            <a:pPr lvl="1"/>
            <a:r>
              <a:rPr lang="en-US" dirty="0" smtClean="0"/>
              <a:t>Implementing selected strategies (coping with new experiences)</a:t>
            </a:r>
          </a:p>
          <a:p>
            <a:pPr lvl="1"/>
            <a:r>
              <a:rPr lang="en-US" dirty="0" smtClean="0"/>
              <a:t>Gaining new knowledge (adapting to context)</a:t>
            </a:r>
          </a:p>
          <a:p>
            <a:pPr lvl="1"/>
            <a:endParaRPr lang="en-US" dirty="0"/>
          </a:p>
        </p:txBody>
      </p:sp>
    </p:spTree>
    <p:extLst>
      <p:ext uri="{BB962C8B-B14F-4D97-AF65-F5344CB8AC3E}">
        <p14:creationId xmlns:p14="http://schemas.microsoft.com/office/powerpoint/2010/main" val="36636691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168</TotalTime>
  <Words>2607</Words>
  <Application>Microsoft Office PowerPoint</Application>
  <PresentationFormat>Widescreen</PresentationFormat>
  <Paragraphs>144</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BoyzRGross</vt:lpstr>
      <vt:lpstr>Century Gothic</vt:lpstr>
      <vt:lpstr>Wingdings 3</vt:lpstr>
      <vt:lpstr>Ion Boardroom</vt:lpstr>
      <vt:lpstr>Chapter 4:  Learner Differences &amp; Learning Needs</vt:lpstr>
      <vt:lpstr>Chapter 4 is divided into five sections: Intelligence, Learning &amp; Thinking Styles, Individual Differences &amp; the Law, Students with Learning Challenges, and Students who are Gifted &amp; Talented</vt:lpstr>
      <vt:lpstr>Intelligence</vt:lpstr>
      <vt:lpstr>Intelligence</vt:lpstr>
      <vt:lpstr>Intelligence</vt:lpstr>
      <vt:lpstr>Intelligence</vt:lpstr>
      <vt:lpstr>Intelligence</vt:lpstr>
      <vt:lpstr>Intelligence</vt:lpstr>
      <vt:lpstr>Intelligence</vt:lpstr>
      <vt:lpstr>Intelligence</vt:lpstr>
      <vt:lpstr>Learning &amp; Thinking Styles</vt:lpstr>
      <vt:lpstr>Learning &amp; Thinking Styles</vt:lpstr>
      <vt:lpstr>Individual Differences &amp; The Law</vt:lpstr>
      <vt:lpstr>Individual Differences &amp; The Law</vt:lpstr>
      <vt:lpstr>Individual Differences &amp; The Law</vt:lpstr>
      <vt:lpstr>Students with Learning Challenges</vt:lpstr>
      <vt:lpstr>Students with Learning Challenges: Learning Disabilities</vt:lpstr>
      <vt:lpstr>Students with Learning Challenges: Learning Disabilities</vt:lpstr>
      <vt:lpstr>Students with Learning Challenges: Hyperactivity and Attention Disorders</vt:lpstr>
      <vt:lpstr>Students with Learning Challenges: Hyperactivity and Attention Disorders</vt:lpstr>
      <vt:lpstr>Students with Learning Challenges: Communication Disorders</vt:lpstr>
      <vt:lpstr>Students with Learning Challenges: Emotional/Behavioral Disorders</vt:lpstr>
      <vt:lpstr>Students with Learning Challenges: Intellectual Disabilities</vt:lpstr>
      <vt:lpstr>Students with Learning Challenges: Health and Sensory Impairments</vt:lpstr>
      <vt:lpstr>Students with Learning Disabilities: Autism Spectrum/Asperger Syndrome</vt:lpstr>
      <vt:lpstr>Students with Learning Disabilities: Autism Spectrum/Asperger Syndrome</vt:lpstr>
      <vt:lpstr>Students with Learning Challenges</vt:lpstr>
      <vt:lpstr>Students Who Are Gifted and Talented</vt:lpstr>
      <vt:lpstr>Summary Conclusion</vt:lpstr>
      <vt:lpstr>Additional Study Tools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4:  Learner Differences &amp; Learning Needs</dc:title>
  <dc:creator>Emily Mangan</dc:creator>
  <cp:lastModifiedBy>Emily Mangan</cp:lastModifiedBy>
  <cp:revision>20</cp:revision>
  <dcterms:created xsi:type="dcterms:W3CDTF">2014-01-29T01:39:36Z</dcterms:created>
  <dcterms:modified xsi:type="dcterms:W3CDTF">2014-02-04T19:11:44Z</dcterms:modified>
</cp:coreProperties>
</file>